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8" r:id="rId5"/>
    <p:sldId id="269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76" r:id="rId17"/>
    <p:sldId id="28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4"/>
    <a:srgbClr val="F8F7F2"/>
    <a:srgbClr val="A09386"/>
    <a:srgbClr val="57B1D3"/>
    <a:srgbClr val="00639A"/>
    <a:srgbClr val="8EB6D8"/>
    <a:srgbClr val="EDEAE0"/>
    <a:srgbClr val="FE6609"/>
    <a:srgbClr val="46361E"/>
    <a:srgbClr val="F6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6067" autoAdjust="0"/>
  </p:normalViewPr>
  <p:slideViewPr>
    <p:cSldViewPr snapToGrid="0">
      <p:cViewPr varScale="1">
        <p:scale>
          <a:sx n="71" d="100"/>
          <a:sy n="71" d="100"/>
        </p:scale>
        <p:origin x="58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6619-A9A8-4DCA-8B27-4F031D57024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D1D9-2B47-4FA2-8471-CFD08BE73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9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Socrates is, for many people, THE philosopher.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If you study philosophy at University or read a philosophy book everyone before Socrates is called a Pre-Socratic.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Before Socrates the world still had philosophers but there are too many to count.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One in particular that you will all learn about in high school was a guy called Pythagoras.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Anyway, Socrates was born in 470bc and died in 399bc (he lived for 71 years)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5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Here are some of Socrates’ most famous quotes…though there are many more!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4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Here are some of Socrates’ most famous quotes…though there are many more!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0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Well, that’s the thing, he never wrote anything down so we don’t know much about him.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&lt;click&gt; Next week we will talk about Plato – who used Socrates as a character in his books.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But until then – Please take a look at the form and complete some of the questions on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22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Well, that’s the thing, he never wrote anything down so we don’t know much about him.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&lt;click&gt; Next week we will talk about Plato – who used Socrates as a character in his books.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But until then – Please take a look at the form and complete some of the questions on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0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0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 was a soldier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 was a philosopher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 was also called the ‘wisest man in Athens’ by the Oracle at Delphi. This meant that lots of people asked him all sorts of questions about life…which got him thinking.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 believed in the soul – the spirit that lives in our bodies and leaves to go to heaven when we die (this is a very Christian idea)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&lt;click&gt; He was said to have immense abilities like staying out all night in the snow with only summer clothes on and not feeling a thing!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&lt;click&gt; He famously didn’t like his own wife!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1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Why was he famous?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&lt;click&gt; Socrates was famous for destroying other people’s beliefs.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&lt;click&gt; He was nicknamed the Torpedo because he used to stun people into silence so that they couldn’t argue any longer.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4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Socrates’ time Greece was full of people called ‘Sophists’, they were kind of like the lawyers and politicians of today.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Socrates hated them because he saw criminals going free because they had the best lawyers and bad politicians winning votes because they were good at arguing.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 familiar?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Socrates went out into the Agora (the public square) and talked to people, asking them questions.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is credited with creating the Socratic Method.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8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b="1" dirty="0"/>
              <a:t>1. Ask a question - </a:t>
            </a:r>
            <a:r>
              <a:rPr lang="en-GB" sz="2000" dirty="0"/>
              <a:t>Why do things fall when we drop them? </a:t>
            </a:r>
          </a:p>
          <a:p>
            <a:r>
              <a:rPr lang="en-GB" sz="2000" b="1" dirty="0"/>
              <a:t>2. Form a hypothesis</a:t>
            </a:r>
            <a:r>
              <a:rPr lang="en-GB" sz="2000" dirty="0"/>
              <a:t> – Things drop to the ground because there is something in the air pushing them down. </a:t>
            </a:r>
          </a:p>
          <a:p>
            <a:r>
              <a:rPr lang="en-GB" sz="2000" b="1" dirty="0"/>
              <a:t>3. Test the hypothesis</a:t>
            </a:r>
            <a:r>
              <a:rPr lang="en-GB" sz="2000" dirty="0"/>
              <a:t> – What about under water? Things still sink to the bottom when there’s no air. </a:t>
            </a:r>
          </a:p>
          <a:p>
            <a:r>
              <a:rPr lang="en-GB" sz="2000" b="1" dirty="0"/>
              <a:t>4. Accept/reject according to testing</a:t>
            </a:r>
            <a:r>
              <a:rPr lang="en-GB" sz="2000" dirty="0"/>
              <a:t> – So if things fall to earth, or down, even when there’s no air around then perhaps it doesn’t work that way. </a:t>
            </a:r>
          </a:p>
          <a:p>
            <a:r>
              <a:rPr lang="en-GB" sz="2000" b="1" dirty="0"/>
              <a:t>5. Act accordingly</a:t>
            </a:r>
            <a:r>
              <a:rPr lang="en-GB" sz="2000" dirty="0"/>
              <a:t> – There must be some other force that pulls things down instead – I will think about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5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Socrates invented a way of understanding things and rooting out nonsense.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He made philosophy seriously cool – he was a very famous guy at the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He was executed (I’ll tell you about that in a minute) and because of that he made sure that people were dedicated to his legacy.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He left behind some very important people – including Plato (next week’s Philosopher).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He became a character in Plato’s work and so became quite a famous literary figure.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0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Here are some of Socrates’ most famous quotes…though there are many more!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Here are some of Socrates’ most famous quotes…though there are many more!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3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Here are some of Socrates’ most famous quotes…though there are many more!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8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F594-6F14-4F42-AEE8-8B4F59B04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2A7B2-B0DA-42EF-AF1E-7449C840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D951-314B-4783-BC6E-EF2034F3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BEC6-DEDB-4A8F-A322-A1B61924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8E0F5-1EAC-418A-936E-D0986363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0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E8D4-E6FA-43BF-ADDC-9077A172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812D2-0FA4-4479-89ED-31B51F293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C8DD-79C8-40FB-A97D-E0803694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7C722-D948-4301-A2E9-EF81F366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EB77-8CD9-4D59-8C6A-C00FA080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0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E7F4C-1FCC-4283-859D-620E35099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B99AB-73AB-44C2-9180-718A65EC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EF57-4D7E-46DB-8578-CADA497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3416-EEB5-46AC-A5B4-E12A997E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7F98-F5F1-4F62-A9F4-CEEB7FF4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C241-A858-47EA-9CE6-F2EB8CFA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3BB51-0A80-41E2-A2F3-CB715114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BCB6-9A0D-47C9-922F-E8B43642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F00AD-FADE-457C-80AD-7D4ACE25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32D6-997C-471E-8356-BF79AFE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3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C718-2995-4937-B71B-D5F560E1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174D4-24DA-4FE3-AF6D-2C0BABE3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047F9-16F6-4211-B51A-0D4313DA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B8F20-F454-4D42-9ED1-14316965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747A3-7C68-4F88-8F8A-4EEF2C52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D98E-68C7-4C05-BB1F-3EC75D76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BF29-297C-47F2-BEF1-76217DC7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0CC9-65F4-4DE4-838B-0CE3B76D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D8A15-DAF3-42C6-8B72-093E82D7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32907-0A44-4E35-8816-FBB36E47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75C6F-A061-44EB-BFF6-72BEB89F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D270-1515-488D-88E3-250EB1FC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CA12-FBA8-4262-BAA2-711ABC059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F6B7-BE55-43C6-90D2-83EBBA54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0DE84-990B-4B6A-9B70-90FEA0F6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5CCE-DEC6-4471-AA60-4F558F19B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32E3-0929-4E22-9CD1-F30D5FF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417A0-3870-4481-BB5C-D58CF4DD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B3A17-327C-4398-8A6A-8303C7C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6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1EE2-8DBF-4B55-AFFF-ACB3B1D5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9CB8F-6B98-477E-9C73-11211C4C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56059-A24D-4C74-88AC-221D6A9C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821D9-3644-4264-BB7C-797AD164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1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7DD6C-1553-4E0D-AAA6-BDB1E5CD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50E58-4BD6-4F44-A11A-E590CF1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CD14-09EC-4E56-9F19-03A33CD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6226-1024-4DB7-93B3-D06F7681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032C-9D53-458A-B34F-97709A24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E0C2D-DE23-49C4-A12A-1F44CEC5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27D0C-CD43-4229-9F15-8758DC1E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EDCA-0719-4B53-B3F9-06DE65F5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A39F6-8F79-41CF-861F-317B4101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71D0-B9BF-498B-ABEE-4DE1FBD7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13562-6807-4082-8433-1F4107A75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1D828-A681-448D-88E1-6C16A0B26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F678D-EAC7-44B2-B5F2-AB04F54B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19300-44AB-4F68-AEA1-24C3490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10B27-6150-49AE-8296-4ED9801D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0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37F5F-7572-4F45-A2BB-354EF84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64070-82DC-4894-9BAF-B6B69EC6F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027EF-F160-424D-A2CD-71071B64E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EF43-7709-48E9-846C-041D0D3DC7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C0678-ECE6-48AC-B9D0-99620F2A6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CA7A1-552B-424E-B008-5A7A37B6A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A6084-0C97-45FD-8499-5C3707D28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98358" y="533469"/>
            <a:ext cx="4094482" cy="57910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524D16-C2B5-4A73-ADAF-D59BFBFAC85D}"/>
              </a:ext>
            </a:extLst>
          </p:cNvPr>
          <p:cNvGrpSpPr/>
          <p:nvPr/>
        </p:nvGrpSpPr>
        <p:grpSpPr>
          <a:xfrm>
            <a:off x="369546" y="2033509"/>
            <a:ext cx="5555752" cy="1862048"/>
            <a:chOff x="415265" y="726094"/>
            <a:chExt cx="5555752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CD554C-47E5-4FF0-9F2B-A2987A81FD29}"/>
                </a:ext>
              </a:extLst>
            </p:cNvPr>
            <p:cNvSpPr txBox="1"/>
            <p:nvPr/>
          </p:nvSpPr>
          <p:spPr>
            <a:xfrm>
              <a:off x="415265" y="726094"/>
              <a:ext cx="555575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500" spc="300" dirty="0">
                  <a:latin typeface="Perpetua" panose="02020502060401020303" pitchFamily="18" charset="0"/>
                  <a:cs typeface="Posterama" panose="020B0504020200020000" pitchFamily="34" charset="0"/>
                </a:rPr>
                <a:t>S</a:t>
              </a:r>
              <a:r>
                <a:rPr lang="en-GB" sz="8800" spc="300" dirty="0">
                  <a:latin typeface="Perpetua" panose="02020502060401020303" pitchFamily="18" charset="0"/>
                  <a:cs typeface="Posterama" panose="020B0504020200020000" pitchFamily="34" charset="0"/>
                </a:rPr>
                <a:t>OCRATES</a:t>
              </a:r>
              <a:endParaRPr lang="en-GB" sz="9600" spc="300" dirty="0">
                <a:latin typeface="Perpetua" panose="02020502060401020303" pitchFamily="18" charset="0"/>
                <a:cs typeface="Posterama" panose="020B050402020002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300F16-C3D3-4ACC-83C8-0310D3123AB4}"/>
                </a:ext>
              </a:extLst>
            </p:cNvPr>
            <p:cNvSpPr txBox="1"/>
            <p:nvPr/>
          </p:nvSpPr>
          <p:spPr>
            <a:xfrm>
              <a:off x="2073122" y="2121585"/>
              <a:ext cx="2240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Perpetua" panose="02020502060401020303" pitchFamily="18" charset="0"/>
                </a:rPr>
                <a:t>(SOCK – RAT – EES)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BEAA781-DDBA-4BF9-8388-6B543FCB395C}"/>
              </a:ext>
            </a:extLst>
          </p:cNvPr>
          <p:cNvSpPr/>
          <p:nvPr/>
        </p:nvSpPr>
        <p:spPr>
          <a:xfrm>
            <a:off x="6096000" y="-333829"/>
            <a:ext cx="45719" cy="730068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8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69770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Education is the kindling of a flame, not the filling of a vessel.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64BBB-F6FA-46B0-9611-0495A368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82772" y="3155861"/>
            <a:ext cx="2445291" cy="3458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6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69770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I know that I am intelligent, because I know that I know nothing.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64BBB-F6FA-46B0-9611-0495A368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82772" y="3155861"/>
            <a:ext cx="2445291" cy="3458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65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139836" cy="4524315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True wisdom comes to each of us when we </a:t>
            </a:r>
            <a:r>
              <a:rPr lang="en-US" sz="7200" dirty="0" err="1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realise</a:t>
            </a:r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 how little we understand about life, ourselves, and the world around us.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64BBB-F6FA-46B0-9611-0495A368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82772" y="3155861"/>
            <a:ext cx="2445291" cy="3458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30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7444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HAT ELSE DID HE SAY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  <a:endParaRPr lang="en-GB" sz="48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5DFBD-9334-4044-A123-EC8C96A716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70998" y="1682502"/>
            <a:ext cx="4850004" cy="485000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E4AEAC-5F3A-46EB-B1D9-D90CFD25A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180" y="1366816"/>
            <a:ext cx="3875523" cy="5481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8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2197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5402540" y="10477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slide show</a:t>
            </a: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53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CB528-0506-4AB6-8F8B-D178034B10A6}"/>
              </a:ext>
            </a:extLst>
          </p:cNvPr>
          <p:cNvGrpSpPr/>
          <p:nvPr/>
        </p:nvGrpSpPr>
        <p:grpSpPr>
          <a:xfrm>
            <a:off x="844550" y="-216074"/>
            <a:ext cx="3340100" cy="7290147"/>
            <a:chOff x="8753953" y="-216074"/>
            <a:chExt cx="3340100" cy="72901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CF6949-3A4E-4E4B-B41D-F1E9529A48CF}"/>
                </a:ext>
              </a:extLst>
            </p:cNvPr>
            <p:cNvSpPr/>
            <p:nvPr/>
          </p:nvSpPr>
          <p:spPr>
            <a:xfrm>
              <a:off x="8950474" y="-216074"/>
              <a:ext cx="2906039" cy="72901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A2303B-DF7D-43AA-A62F-375A57E1687B}"/>
                </a:ext>
              </a:extLst>
            </p:cNvPr>
            <p:cNvSpPr txBox="1"/>
            <p:nvPr/>
          </p:nvSpPr>
          <p:spPr>
            <a:xfrm>
              <a:off x="9151259" y="270459"/>
              <a:ext cx="2542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solidFill>
                    <a:schemeClr val="bg2"/>
                  </a:solidFill>
                  <a:latin typeface="Perpetua" panose="02020502060401020303" pitchFamily="18" charset="0"/>
                  <a:cs typeface="Posterama" panose="020B0504020200020000" pitchFamily="34" charset="0"/>
                </a:rPr>
                <a:t>Author</a:t>
              </a:r>
              <a:endParaRPr lang="en-GB" sz="4800" dirty="0">
                <a:solidFill>
                  <a:schemeClr val="bg2"/>
                </a:solidFill>
                <a:latin typeface="Perpetua" panose="02020502060401020303" pitchFamily="18" charset="0"/>
                <a:cs typeface="Posterama" panose="020B050402020002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58730-4980-4F03-A0D9-E2810F5B7E14}"/>
                </a:ext>
              </a:extLst>
            </p:cNvPr>
            <p:cNvSpPr txBox="1"/>
            <p:nvPr/>
          </p:nvSpPr>
          <p:spPr>
            <a:xfrm>
              <a:off x="9210314" y="4004070"/>
              <a:ext cx="24833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solidFill>
                    <a:schemeClr val="bg2"/>
                  </a:solidFill>
                  <a:latin typeface="Perpetua" panose="02020502060401020303" pitchFamily="18" charset="0"/>
                  <a:cs typeface="Posterama" panose="020B0504020200020000" pitchFamily="34" charset="0"/>
                </a:rPr>
                <a:t>Design</a:t>
              </a:r>
              <a:endParaRPr lang="en-GB" sz="4800" dirty="0">
                <a:solidFill>
                  <a:schemeClr val="bg2"/>
                </a:solidFill>
                <a:latin typeface="Perpetua" panose="02020502060401020303" pitchFamily="18" charset="0"/>
                <a:cs typeface="Posterama" panose="020B0504020200020000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7E438F-8078-41EF-8753-5DE56783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0254" y="1470788"/>
              <a:ext cx="1304436" cy="130443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98809E-0844-4A8F-8EAD-B110A9DC98F7}"/>
                </a:ext>
              </a:extLst>
            </p:cNvPr>
            <p:cNvSpPr txBox="1"/>
            <p:nvPr/>
          </p:nvSpPr>
          <p:spPr>
            <a:xfrm>
              <a:off x="9530261" y="2775224"/>
              <a:ext cx="163025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Mr Semmens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E82C80-B290-4CA2-B783-44711A433094}"/>
                </a:ext>
              </a:extLst>
            </p:cNvPr>
            <p:cNvSpPr txBox="1"/>
            <p:nvPr/>
          </p:nvSpPr>
          <p:spPr>
            <a:xfrm>
              <a:off x="9587001" y="6421389"/>
              <a:ext cx="17059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Mr Stevenson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D95FBA-B4AF-44C1-9290-C9BE352C54CC}"/>
                </a:ext>
              </a:extLst>
            </p:cNvPr>
            <p:cNvSpPr/>
            <p:nvPr/>
          </p:nvSpPr>
          <p:spPr>
            <a:xfrm>
              <a:off x="9767342" y="5131187"/>
              <a:ext cx="1307348" cy="123354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858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5E02867-D110-4866-BDF0-9ABBD6B69AC6}"/>
                </a:ext>
              </a:extLst>
            </p:cNvPr>
            <p:cNvSpPr/>
            <p:nvPr/>
          </p:nvSpPr>
          <p:spPr>
            <a:xfrm>
              <a:off x="10012645" y="5362283"/>
              <a:ext cx="816739" cy="771344"/>
            </a:xfrm>
            <a:custGeom>
              <a:avLst/>
              <a:gdLst>
                <a:gd name="connsiteX0" fmla="*/ 490490 w 1008958"/>
                <a:gd name="connsiteY0" fmla="*/ -323 h 952882"/>
                <a:gd name="connsiteX1" fmla="*/ 258099 w 1008958"/>
                <a:gd name="connsiteY1" fmla="*/ 267035 h 952882"/>
                <a:gd name="connsiteX2" fmla="*/ 258099 w 1008958"/>
                <a:gd name="connsiteY2" fmla="*/ 603233 h 952882"/>
                <a:gd name="connsiteX3" fmla="*/ 310976 w 1008958"/>
                <a:gd name="connsiteY3" fmla="*/ 698631 h 952882"/>
                <a:gd name="connsiteX4" fmla="*/ 310976 w 1008958"/>
                <a:gd name="connsiteY4" fmla="*/ 756249 h 952882"/>
                <a:gd name="connsiteX5" fmla="*/ 311213 w 1008958"/>
                <a:gd name="connsiteY5" fmla="*/ 757328 h 952882"/>
                <a:gd name="connsiteX6" fmla="*/ -1724 w 1008958"/>
                <a:gd name="connsiteY6" fmla="*/ 952553 h 952882"/>
                <a:gd name="connsiteX7" fmla="*/ 502755 w 1008958"/>
                <a:gd name="connsiteY7" fmla="*/ 952553 h 952882"/>
                <a:gd name="connsiteX8" fmla="*/ 1007234 w 1008958"/>
                <a:gd name="connsiteY8" fmla="*/ 952553 h 952882"/>
                <a:gd name="connsiteX9" fmla="*/ 694296 w 1008958"/>
                <a:gd name="connsiteY9" fmla="*/ 757328 h 952882"/>
                <a:gd name="connsiteX10" fmla="*/ 694533 w 1008958"/>
                <a:gd name="connsiteY10" fmla="*/ 756249 h 952882"/>
                <a:gd name="connsiteX11" fmla="*/ 694533 w 1008958"/>
                <a:gd name="connsiteY11" fmla="*/ 698631 h 952882"/>
                <a:gd name="connsiteX12" fmla="*/ 747410 w 1008958"/>
                <a:gd name="connsiteY12" fmla="*/ 603233 h 952882"/>
                <a:gd name="connsiteX13" fmla="*/ 746621 w 1008958"/>
                <a:gd name="connsiteY13" fmla="*/ 268215 h 952882"/>
                <a:gd name="connsiteX14" fmla="*/ 490490 w 1008958"/>
                <a:gd name="connsiteY14" fmla="*/ -323 h 95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8958" h="952882">
                  <a:moveTo>
                    <a:pt x="490490" y="-323"/>
                  </a:moveTo>
                  <a:cubicBezTo>
                    <a:pt x="338914" y="674"/>
                    <a:pt x="260388" y="121583"/>
                    <a:pt x="258099" y="267035"/>
                  </a:cubicBezTo>
                  <a:lnTo>
                    <a:pt x="258099" y="603233"/>
                  </a:lnTo>
                  <a:cubicBezTo>
                    <a:pt x="273584" y="637179"/>
                    <a:pt x="291309" y="668874"/>
                    <a:pt x="310976" y="698631"/>
                  </a:cubicBezTo>
                  <a:lnTo>
                    <a:pt x="310976" y="756249"/>
                  </a:lnTo>
                  <a:cubicBezTo>
                    <a:pt x="311055" y="756612"/>
                    <a:pt x="311134" y="756965"/>
                    <a:pt x="311213" y="757328"/>
                  </a:cubicBezTo>
                  <a:cubicBezTo>
                    <a:pt x="214314" y="812928"/>
                    <a:pt x="105040" y="884342"/>
                    <a:pt x="-1724" y="952553"/>
                  </a:cubicBezTo>
                  <a:lnTo>
                    <a:pt x="502755" y="952553"/>
                  </a:lnTo>
                  <a:lnTo>
                    <a:pt x="1007234" y="952553"/>
                  </a:lnTo>
                  <a:cubicBezTo>
                    <a:pt x="900469" y="884342"/>
                    <a:pt x="791195" y="812928"/>
                    <a:pt x="694296" y="757328"/>
                  </a:cubicBezTo>
                  <a:cubicBezTo>
                    <a:pt x="694375" y="756965"/>
                    <a:pt x="694454" y="756612"/>
                    <a:pt x="694533" y="756249"/>
                  </a:cubicBezTo>
                  <a:lnTo>
                    <a:pt x="694533" y="698631"/>
                  </a:lnTo>
                  <a:cubicBezTo>
                    <a:pt x="714200" y="668874"/>
                    <a:pt x="731925" y="637179"/>
                    <a:pt x="747410" y="603233"/>
                  </a:cubicBezTo>
                  <a:lnTo>
                    <a:pt x="746621" y="268215"/>
                  </a:lnTo>
                  <a:cubicBezTo>
                    <a:pt x="745784" y="93357"/>
                    <a:pt x="636936" y="-1288"/>
                    <a:pt x="490490" y="-32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10E6C4-52B8-47E8-9C1F-EF8233E28544}"/>
                </a:ext>
              </a:extLst>
            </p:cNvPr>
            <p:cNvSpPr/>
            <p:nvPr/>
          </p:nvSpPr>
          <p:spPr>
            <a:xfrm>
              <a:off x="10012645" y="5902280"/>
              <a:ext cx="816744" cy="231347"/>
            </a:xfrm>
            <a:custGeom>
              <a:avLst/>
              <a:gdLst>
                <a:gd name="connsiteX0" fmla="*/ 504101 w 1008965"/>
                <a:gd name="connsiteY0" fmla="*/ -36 h 285795"/>
                <a:gd name="connsiteX1" fmla="*/ -382 w 1008965"/>
                <a:gd name="connsiteY1" fmla="*/ 285760 h 285795"/>
                <a:gd name="connsiteX2" fmla="*/ 504101 w 1008965"/>
                <a:gd name="connsiteY2" fmla="*/ 285760 h 285795"/>
                <a:gd name="connsiteX3" fmla="*/ 1008584 w 1008965"/>
                <a:gd name="connsiteY3" fmla="*/ 285760 h 285795"/>
                <a:gd name="connsiteX4" fmla="*/ 504101 w 1008965"/>
                <a:gd name="connsiteY4" fmla="*/ -36 h 2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65" h="285795">
                  <a:moveTo>
                    <a:pt x="504101" y="-36"/>
                  </a:moveTo>
                  <a:cubicBezTo>
                    <a:pt x="381816" y="36632"/>
                    <a:pt x="186834" y="166159"/>
                    <a:pt x="-382" y="285760"/>
                  </a:cubicBezTo>
                  <a:lnTo>
                    <a:pt x="504101" y="285760"/>
                  </a:lnTo>
                  <a:lnTo>
                    <a:pt x="1008584" y="285760"/>
                  </a:lnTo>
                  <a:cubicBezTo>
                    <a:pt x="821369" y="166159"/>
                    <a:pt x="626386" y="36632"/>
                    <a:pt x="504101" y="-3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48027C-0E5D-48DF-B99E-7FE6EB0C38F0}"/>
                </a:ext>
              </a:extLst>
            </p:cNvPr>
            <p:cNvSpPr/>
            <p:nvPr/>
          </p:nvSpPr>
          <p:spPr>
            <a:xfrm>
              <a:off x="10265774" y="5924925"/>
              <a:ext cx="310485" cy="181998"/>
            </a:xfrm>
            <a:custGeom>
              <a:avLst/>
              <a:gdLst>
                <a:gd name="connsiteX0" fmla="*/ 191397 w 383558"/>
                <a:gd name="connsiteY0" fmla="*/ -36 h 224832"/>
                <a:gd name="connsiteX1" fmla="*/ -382 w 383558"/>
                <a:gd name="connsiteY1" fmla="*/ 3118 h 224832"/>
                <a:gd name="connsiteX2" fmla="*/ -382 w 383558"/>
                <a:gd name="connsiteY2" fmla="*/ 61482 h 224832"/>
                <a:gd name="connsiteX3" fmla="*/ 191397 w 383558"/>
                <a:gd name="connsiteY3" fmla="*/ 224755 h 224832"/>
                <a:gd name="connsiteX4" fmla="*/ 383177 w 383558"/>
                <a:gd name="connsiteY4" fmla="*/ 61482 h 224832"/>
                <a:gd name="connsiteX5" fmla="*/ 383177 w 383558"/>
                <a:gd name="connsiteY5" fmla="*/ 3118 h 2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558" h="224832">
                  <a:moveTo>
                    <a:pt x="191397" y="-36"/>
                  </a:moveTo>
                  <a:lnTo>
                    <a:pt x="-382" y="3118"/>
                  </a:lnTo>
                  <a:lnTo>
                    <a:pt x="-382" y="61482"/>
                  </a:lnTo>
                  <a:cubicBezTo>
                    <a:pt x="19711" y="157472"/>
                    <a:pt x="70640" y="226735"/>
                    <a:pt x="191397" y="224755"/>
                  </a:cubicBezTo>
                  <a:cubicBezTo>
                    <a:pt x="312155" y="224368"/>
                    <a:pt x="363078" y="157472"/>
                    <a:pt x="383177" y="61482"/>
                  </a:cubicBezTo>
                  <a:lnTo>
                    <a:pt x="383177" y="311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990D02-2672-40F9-BCEE-D6D0358F8F99}"/>
                </a:ext>
              </a:extLst>
            </p:cNvPr>
            <p:cNvSpPr/>
            <p:nvPr/>
          </p:nvSpPr>
          <p:spPr>
            <a:xfrm>
              <a:off x="10220567" y="5814354"/>
              <a:ext cx="401430" cy="236921"/>
            </a:xfrm>
            <a:custGeom>
              <a:avLst/>
              <a:gdLst>
                <a:gd name="connsiteX0" fmla="*/ -296 w 495906"/>
                <a:gd name="connsiteY0" fmla="*/ -30 h 292681"/>
                <a:gd name="connsiteX1" fmla="*/ 495524 w 495906"/>
                <a:gd name="connsiteY1" fmla="*/ 5837 h 292681"/>
                <a:gd name="connsiteX2" fmla="*/ 482895 w 495906"/>
                <a:gd name="connsiteY2" fmla="*/ 70508 h 292681"/>
                <a:gd name="connsiteX3" fmla="*/ 450865 w 495906"/>
                <a:gd name="connsiteY3" fmla="*/ 117413 h 292681"/>
                <a:gd name="connsiteX4" fmla="*/ 391751 w 495906"/>
                <a:gd name="connsiteY4" fmla="*/ 203327 h 292681"/>
                <a:gd name="connsiteX5" fmla="*/ 316965 w 495906"/>
                <a:gd name="connsiteY5" fmla="*/ 280764 h 292681"/>
                <a:gd name="connsiteX6" fmla="*/ 277949 w 495906"/>
                <a:gd name="connsiteY6" fmla="*/ 292616 h 292681"/>
                <a:gd name="connsiteX7" fmla="*/ 242782 w 495906"/>
                <a:gd name="connsiteY7" fmla="*/ 280764 h 292681"/>
                <a:gd name="connsiteX8" fmla="*/ 209869 w 495906"/>
                <a:gd name="connsiteY8" fmla="*/ 292652 h 292681"/>
                <a:gd name="connsiteX9" fmla="*/ 168592 w 495906"/>
                <a:gd name="connsiteY9" fmla="*/ 280764 h 292681"/>
                <a:gd name="connsiteX10" fmla="*/ 95984 w 495906"/>
                <a:gd name="connsiteY10" fmla="*/ 203470 h 292681"/>
                <a:gd name="connsiteX11" fmla="*/ 51003 w 495906"/>
                <a:gd name="connsiteY11" fmla="*/ 141947 h 292681"/>
                <a:gd name="connsiteX12" fmla="*/ -296 w 495906"/>
                <a:gd name="connsiteY12" fmla="*/ -30 h 29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906" h="292681">
                  <a:moveTo>
                    <a:pt x="-296" y="-30"/>
                  </a:moveTo>
                  <a:cubicBezTo>
                    <a:pt x="177738" y="49379"/>
                    <a:pt x="310361" y="46946"/>
                    <a:pt x="495524" y="5837"/>
                  </a:cubicBezTo>
                  <a:lnTo>
                    <a:pt x="482895" y="70508"/>
                  </a:lnTo>
                  <a:lnTo>
                    <a:pt x="450865" y="117413"/>
                  </a:lnTo>
                  <a:lnTo>
                    <a:pt x="391751" y="203327"/>
                  </a:lnTo>
                  <a:lnTo>
                    <a:pt x="316965" y="280764"/>
                  </a:lnTo>
                  <a:lnTo>
                    <a:pt x="277949" y="292616"/>
                  </a:lnTo>
                  <a:lnTo>
                    <a:pt x="242782" y="280764"/>
                  </a:lnTo>
                  <a:lnTo>
                    <a:pt x="209869" y="292652"/>
                  </a:lnTo>
                  <a:lnTo>
                    <a:pt x="168592" y="280764"/>
                  </a:lnTo>
                  <a:lnTo>
                    <a:pt x="95984" y="203470"/>
                  </a:lnTo>
                  <a:lnTo>
                    <a:pt x="51003" y="141947"/>
                  </a:lnTo>
                  <a:cubicBezTo>
                    <a:pt x="14540" y="94619"/>
                    <a:pt x="-1716" y="47298"/>
                    <a:pt x="-296" y="-3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43B311-A9AA-4D8A-8D5B-85DF915E0C7E}"/>
                </a:ext>
              </a:extLst>
            </p:cNvPr>
            <p:cNvSpPr/>
            <p:nvPr/>
          </p:nvSpPr>
          <p:spPr>
            <a:xfrm>
              <a:off x="10222974" y="5362283"/>
              <a:ext cx="396087" cy="686510"/>
            </a:xfrm>
            <a:custGeom>
              <a:avLst/>
              <a:gdLst>
                <a:gd name="connsiteX0" fmla="*/ 232006 w 489306"/>
                <a:gd name="connsiteY0" fmla="*/ -6 h 848083"/>
                <a:gd name="connsiteX1" fmla="*/ -382 w 489306"/>
                <a:gd name="connsiteY1" fmla="*/ 267351 h 848083"/>
                <a:gd name="connsiteX2" fmla="*/ -382 w 489306"/>
                <a:gd name="connsiteY2" fmla="*/ 603551 h 848083"/>
                <a:gd name="connsiteX3" fmla="*/ 170088 w 489306"/>
                <a:gd name="connsiteY3" fmla="*/ 837017 h 848083"/>
                <a:gd name="connsiteX4" fmla="*/ 244271 w 489306"/>
                <a:gd name="connsiteY4" fmla="*/ 837017 h 848083"/>
                <a:gd name="connsiteX5" fmla="*/ 318455 w 489306"/>
                <a:gd name="connsiteY5" fmla="*/ 837017 h 848083"/>
                <a:gd name="connsiteX6" fmla="*/ 488924 w 489306"/>
                <a:gd name="connsiteY6" fmla="*/ 603551 h 848083"/>
                <a:gd name="connsiteX7" fmla="*/ 488137 w 489306"/>
                <a:gd name="connsiteY7" fmla="*/ 268531 h 848083"/>
                <a:gd name="connsiteX8" fmla="*/ 232006 w 489306"/>
                <a:gd name="connsiteY8" fmla="*/ -6 h 84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306" h="848083">
                  <a:moveTo>
                    <a:pt x="232006" y="-6"/>
                  </a:moveTo>
                  <a:cubicBezTo>
                    <a:pt x="80423" y="992"/>
                    <a:pt x="1909" y="121899"/>
                    <a:pt x="-382" y="267351"/>
                  </a:cubicBezTo>
                  <a:lnTo>
                    <a:pt x="-382" y="603551"/>
                  </a:lnTo>
                  <a:cubicBezTo>
                    <a:pt x="41778" y="696024"/>
                    <a:pt x="100594" y="771857"/>
                    <a:pt x="170088" y="837017"/>
                  </a:cubicBezTo>
                  <a:cubicBezTo>
                    <a:pt x="217336" y="858028"/>
                    <a:pt x="226881" y="843862"/>
                    <a:pt x="244271" y="837017"/>
                  </a:cubicBezTo>
                  <a:cubicBezTo>
                    <a:pt x="261661" y="843862"/>
                    <a:pt x="271206" y="858028"/>
                    <a:pt x="318455" y="837017"/>
                  </a:cubicBezTo>
                  <a:cubicBezTo>
                    <a:pt x="387949" y="771857"/>
                    <a:pt x="446765" y="696024"/>
                    <a:pt x="488924" y="603551"/>
                  </a:cubicBezTo>
                  <a:lnTo>
                    <a:pt x="488137" y="268531"/>
                  </a:lnTo>
                  <a:cubicBezTo>
                    <a:pt x="487308" y="93673"/>
                    <a:pt x="378458" y="-971"/>
                    <a:pt x="232006" y="-6"/>
                  </a:cubicBezTo>
                  <a:close/>
                </a:path>
              </a:pathLst>
            </a:custGeom>
            <a:noFill/>
            <a:ln w="127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4C606C8-BA69-4BCC-8654-99F28999AE28}"/>
                </a:ext>
              </a:extLst>
            </p:cNvPr>
            <p:cNvSpPr/>
            <p:nvPr/>
          </p:nvSpPr>
          <p:spPr>
            <a:xfrm>
              <a:off x="10323444" y="5858288"/>
              <a:ext cx="198763" cy="62302"/>
            </a:xfrm>
            <a:custGeom>
              <a:avLst/>
              <a:gdLst>
                <a:gd name="connsiteX0" fmla="*/ -382 w 245541"/>
                <a:gd name="connsiteY0" fmla="*/ -27 h 76965"/>
                <a:gd name="connsiteX1" fmla="*/ 122386 w 245541"/>
                <a:gd name="connsiteY1" fmla="*/ 76939 h 76965"/>
                <a:gd name="connsiteX2" fmla="*/ 245160 w 245541"/>
                <a:gd name="connsiteY2" fmla="*/ -27 h 76965"/>
                <a:gd name="connsiteX3" fmla="*/ 122386 w 245541"/>
                <a:gd name="connsiteY3" fmla="*/ 26743 h 76965"/>
                <a:gd name="connsiteX4" fmla="*/ -382 w 245541"/>
                <a:gd name="connsiteY4" fmla="*/ -27 h 7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541" h="76965">
                  <a:moveTo>
                    <a:pt x="-382" y="-27"/>
                  </a:moveTo>
                  <a:cubicBezTo>
                    <a:pt x="45655" y="59786"/>
                    <a:pt x="80984" y="76939"/>
                    <a:pt x="122386" y="76939"/>
                  </a:cubicBezTo>
                  <a:cubicBezTo>
                    <a:pt x="163788" y="76939"/>
                    <a:pt x="199117" y="59786"/>
                    <a:pt x="245160" y="-27"/>
                  </a:cubicBezTo>
                  <a:cubicBezTo>
                    <a:pt x="202881" y="8899"/>
                    <a:pt x="162690" y="26743"/>
                    <a:pt x="122386" y="26743"/>
                  </a:cubicBezTo>
                  <a:cubicBezTo>
                    <a:pt x="82082" y="26743"/>
                    <a:pt x="41891" y="8899"/>
                    <a:pt x="-382" y="-27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5" name="Graphic 9">
              <a:extLst>
                <a:ext uri="{FF2B5EF4-FFF2-40B4-BE49-F238E27FC236}">
                  <a16:creationId xmlns:a16="http://schemas.microsoft.com/office/drawing/2014/main" id="{3A178539-D102-4578-BB4A-CBB3C0E84C5F}"/>
                </a:ext>
              </a:extLst>
            </p:cNvPr>
            <p:cNvGrpSpPr/>
            <p:nvPr/>
          </p:nvGrpSpPr>
          <p:grpSpPr>
            <a:xfrm>
              <a:off x="10288659" y="5694857"/>
              <a:ext cx="412970" cy="10847"/>
              <a:chOff x="6257399" y="5350701"/>
              <a:chExt cx="510163" cy="13400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A72BCD6-6B75-4BAD-8E2C-7658DE833B7C}"/>
                  </a:ext>
                </a:extLst>
              </p:cNvPr>
              <p:cNvSpPr/>
              <p:nvPr/>
            </p:nvSpPr>
            <p:spPr>
              <a:xfrm>
                <a:off x="6257399" y="5350701"/>
                <a:ext cx="103797" cy="9020"/>
              </a:xfrm>
              <a:custGeom>
                <a:avLst/>
                <a:gdLst>
                  <a:gd name="connsiteX0" fmla="*/ -8 w 103797"/>
                  <a:gd name="connsiteY0" fmla="*/ -31 h 9020"/>
                  <a:gd name="connsiteX1" fmla="*/ 103790 w 103797"/>
                  <a:gd name="connsiteY1" fmla="*/ -31 h 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97" h="9020">
                    <a:moveTo>
                      <a:pt x="-8" y="-31"/>
                    </a:moveTo>
                    <a:cubicBezTo>
                      <a:pt x="103790" y="-31"/>
                      <a:pt x="103790" y="-31"/>
                      <a:pt x="103790" y="-31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CF3D026-C929-413D-8C18-048463FCB3EB}"/>
                  </a:ext>
                </a:extLst>
              </p:cNvPr>
              <p:cNvSpPr/>
              <p:nvPr/>
            </p:nvSpPr>
            <p:spPr>
              <a:xfrm>
                <a:off x="6485086" y="5350701"/>
                <a:ext cx="103797" cy="9020"/>
              </a:xfrm>
              <a:custGeom>
                <a:avLst/>
                <a:gdLst>
                  <a:gd name="connsiteX0" fmla="*/ -21 w 103797"/>
                  <a:gd name="connsiteY0" fmla="*/ -31 h 9020"/>
                  <a:gd name="connsiteX1" fmla="*/ 103776 w 103797"/>
                  <a:gd name="connsiteY1" fmla="*/ -31 h 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97" h="9020">
                    <a:moveTo>
                      <a:pt x="-21" y="-31"/>
                    </a:moveTo>
                    <a:cubicBezTo>
                      <a:pt x="103776" y="-31"/>
                      <a:pt x="103776" y="-31"/>
                      <a:pt x="103776" y="-31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8" name="Graphic 9">
              <a:extLst>
                <a:ext uri="{FF2B5EF4-FFF2-40B4-BE49-F238E27FC236}">
                  <a16:creationId xmlns:a16="http://schemas.microsoft.com/office/drawing/2014/main" id="{3A178539-D102-4578-BB4A-CBB3C0E84C5F}"/>
                </a:ext>
              </a:extLst>
            </p:cNvPr>
            <p:cNvGrpSpPr/>
            <p:nvPr/>
          </p:nvGrpSpPr>
          <p:grpSpPr>
            <a:xfrm>
              <a:off x="10380360" y="5801402"/>
              <a:ext cx="130701" cy="21466"/>
              <a:chOff x="6370682" y="5482322"/>
              <a:chExt cx="161462" cy="26518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84DBE0-6955-4F5F-928A-8309D9ADAE48}"/>
                  </a:ext>
                </a:extLst>
              </p:cNvPr>
              <p:cNvSpPr/>
              <p:nvPr/>
            </p:nvSpPr>
            <p:spPr>
              <a:xfrm>
                <a:off x="6370682" y="5482322"/>
                <a:ext cx="31248" cy="17850"/>
              </a:xfrm>
              <a:custGeom>
                <a:avLst/>
                <a:gdLst>
                  <a:gd name="connsiteX0" fmla="*/ -13 w 31248"/>
                  <a:gd name="connsiteY0" fmla="*/ -41 h 17850"/>
                  <a:gd name="connsiteX1" fmla="*/ 31236 w 31248"/>
                  <a:gd name="connsiteY1" fmla="*/ 17809 h 1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48" h="17850">
                    <a:moveTo>
                      <a:pt x="-13" y="-41"/>
                    </a:moveTo>
                    <a:cubicBezTo>
                      <a:pt x="31236" y="17809"/>
                      <a:pt x="31236" y="17809"/>
                      <a:pt x="31236" y="17809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2ECD1F8-A169-4AA1-A095-EE80B62CEC2D}"/>
                  </a:ext>
                </a:extLst>
              </p:cNvPr>
              <p:cNvSpPr/>
              <p:nvPr/>
            </p:nvSpPr>
            <p:spPr>
              <a:xfrm>
                <a:off x="6444347" y="5482322"/>
                <a:ext cx="31248" cy="17850"/>
              </a:xfrm>
              <a:custGeom>
                <a:avLst/>
                <a:gdLst>
                  <a:gd name="connsiteX0" fmla="*/ 31231 w 31248"/>
                  <a:gd name="connsiteY0" fmla="*/ -41 h 17850"/>
                  <a:gd name="connsiteX1" fmla="*/ -17 w 31248"/>
                  <a:gd name="connsiteY1" fmla="*/ 17809 h 1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48" h="17850">
                    <a:moveTo>
                      <a:pt x="31231" y="-41"/>
                    </a:moveTo>
                    <a:cubicBezTo>
                      <a:pt x="-17" y="17809"/>
                      <a:pt x="-17" y="17809"/>
                      <a:pt x="-17" y="17809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C96018-7BCD-4489-BF6E-EFF41126DF77}"/>
                </a:ext>
              </a:extLst>
            </p:cNvPr>
            <p:cNvSpPr/>
            <p:nvPr/>
          </p:nvSpPr>
          <p:spPr>
            <a:xfrm>
              <a:off x="10223167" y="5444412"/>
              <a:ext cx="395710" cy="225997"/>
            </a:xfrm>
            <a:custGeom>
              <a:avLst/>
              <a:gdLst>
                <a:gd name="connsiteX0" fmla="*/ -382 w 488840"/>
                <a:gd name="connsiteY0" fmla="*/ 279184 h 279187"/>
                <a:gd name="connsiteX1" fmla="*/ 78497 w 488840"/>
                <a:gd name="connsiteY1" fmla="*/ 67405 h 279187"/>
                <a:gd name="connsiteX2" fmla="*/ 169551 w 488840"/>
                <a:gd name="connsiteY2" fmla="*/ 151514 h 279187"/>
                <a:gd name="connsiteX3" fmla="*/ 488459 w 488840"/>
                <a:gd name="connsiteY3" fmla="*/ 259544 h 2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840" h="279187">
                  <a:moveTo>
                    <a:pt x="-382" y="279184"/>
                  </a:moveTo>
                  <a:cubicBezTo>
                    <a:pt x="8561" y="224960"/>
                    <a:pt x="37781" y="105164"/>
                    <a:pt x="78497" y="67405"/>
                  </a:cubicBezTo>
                  <a:cubicBezTo>
                    <a:pt x="78497" y="67405"/>
                    <a:pt x="76063" y="125486"/>
                    <a:pt x="169551" y="151514"/>
                  </a:cubicBezTo>
                  <a:cubicBezTo>
                    <a:pt x="106792" y="-17663"/>
                    <a:pt x="487266" y="-119347"/>
                    <a:pt x="488459" y="259544"/>
                  </a:cubicBezTo>
                </a:path>
              </a:pathLst>
            </a:custGeom>
            <a:noFill/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9D5BC40-802F-4AFF-9E81-359CB52AF1F2}"/>
                </a:ext>
              </a:extLst>
            </p:cNvPr>
            <p:cNvSpPr/>
            <p:nvPr/>
          </p:nvSpPr>
          <p:spPr>
            <a:xfrm>
              <a:off x="8753953" y="3299799"/>
              <a:ext cx="3340100" cy="231871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D3D1965-1D4B-4B3D-BD15-1523CDEB9899}"/>
              </a:ext>
            </a:extLst>
          </p:cNvPr>
          <p:cNvSpPr txBox="1"/>
          <p:nvPr/>
        </p:nvSpPr>
        <p:spPr>
          <a:xfrm>
            <a:off x="5439944" y="471894"/>
            <a:ext cx="58288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Gill Sans MT" panose="020B0502020104020203" pitchFamily="34" charset="0"/>
                <a:cs typeface="Posterama" panose="020B0504020200020000" pitchFamily="34" charset="0"/>
              </a:rPr>
              <a:t>For resources, lessons and more, visit https://www.philosophyinks2.co.uk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9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D554C-47E5-4FF0-9F2B-A2987A81FD29}"/>
              </a:ext>
            </a:extLst>
          </p:cNvPr>
          <p:cNvSpPr txBox="1"/>
          <p:nvPr/>
        </p:nvSpPr>
        <p:spPr>
          <a:xfrm>
            <a:off x="963369" y="325494"/>
            <a:ext cx="5686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HY</a:t>
            </a:r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 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S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OCRATES</a:t>
            </a:r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  <a:endParaRPr lang="en-GB" sz="6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C31E4E-F4F4-45A0-AA38-9D16F9C2B9DA}"/>
              </a:ext>
            </a:extLst>
          </p:cNvPr>
          <p:cNvGrpSpPr/>
          <p:nvPr/>
        </p:nvGrpSpPr>
        <p:grpSpPr>
          <a:xfrm>
            <a:off x="1060449" y="1826947"/>
            <a:ext cx="1512000" cy="5031053"/>
            <a:chOff x="1060449" y="1806909"/>
            <a:chExt cx="1512000" cy="50310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7C2486-B143-43F2-816A-44FEAAF7B41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60449" y="2177176"/>
              <a:ext cx="1512000" cy="1512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B4A8DD-7E20-438E-9942-89A7167261B3}"/>
                </a:ext>
              </a:extLst>
            </p:cNvPr>
            <p:cNvSpPr txBox="1"/>
            <p:nvPr/>
          </p:nvSpPr>
          <p:spPr>
            <a:xfrm>
              <a:off x="1060449" y="3878468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Socrates was born in 470BC and died in 399Bc. He lived for 71 years.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1C8FAC-7FED-4D87-9F36-492062C298FB}"/>
                </a:ext>
              </a:extLst>
            </p:cNvPr>
            <p:cNvSpPr/>
            <p:nvPr/>
          </p:nvSpPr>
          <p:spPr>
            <a:xfrm>
              <a:off x="1060449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40F216-BDE3-46C1-A8BE-7B5C3A19E6F4}"/>
              </a:ext>
            </a:extLst>
          </p:cNvPr>
          <p:cNvGrpSpPr/>
          <p:nvPr/>
        </p:nvGrpSpPr>
        <p:grpSpPr>
          <a:xfrm>
            <a:off x="3200225" y="1806909"/>
            <a:ext cx="1512000" cy="5061494"/>
            <a:chOff x="3200225" y="1806909"/>
            <a:chExt cx="1512000" cy="50614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48924B-EA5A-41E1-BA0F-C678554753B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200225" y="2215192"/>
              <a:ext cx="1512000" cy="1512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60FCA1-7199-40CB-B492-0DE1112F1E7F}"/>
                </a:ext>
              </a:extLst>
            </p:cNvPr>
            <p:cNvSpPr txBox="1"/>
            <p:nvPr/>
          </p:nvSpPr>
          <p:spPr>
            <a:xfrm>
              <a:off x="3200225" y="3916485"/>
              <a:ext cx="1512000" cy="29519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Socrates is THE philosopher, for many people.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201BCA-A408-4C6F-ADA3-935DFA712CDE}"/>
                </a:ext>
              </a:extLst>
            </p:cNvPr>
            <p:cNvSpPr/>
            <p:nvPr/>
          </p:nvSpPr>
          <p:spPr>
            <a:xfrm>
              <a:off x="3200225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8BC2DD-38AD-4B9D-9C72-6D9C4E38D424}"/>
              </a:ext>
            </a:extLst>
          </p:cNvPr>
          <p:cNvGrpSpPr/>
          <p:nvPr/>
        </p:nvGrpSpPr>
        <p:grpSpPr>
          <a:xfrm>
            <a:off x="5340001" y="1816350"/>
            <a:ext cx="1512000" cy="5041650"/>
            <a:chOff x="5340001" y="1816350"/>
            <a:chExt cx="1512000" cy="50416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A73B-727D-4F75-AE7E-180E0A208F03}"/>
                </a:ext>
              </a:extLst>
            </p:cNvPr>
            <p:cNvPicPr>
              <a:picLocks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0001" y="2215192"/>
              <a:ext cx="1512000" cy="1512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BF64A5-BAFC-45F2-AC54-D4DA3CFCDA6A}"/>
                </a:ext>
              </a:extLst>
            </p:cNvPr>
            <p:cNvSpPr txBox="1"/>
            <p:nvPr/>
          </p:nvSpPr>
          <p:spPr>
            <a:xfrm>
              <a:off x="5340001" y="3916484"/>
              <a:ext cx="1512000" cy="29415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In philosophy books, everyone teaching before Socrates is called </a:t>
              </a:r>
            </a:p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pre-Socratic.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6832DC-AEFD-4DE4-8832-F6C156228AF5}"/>
                </a:ext>
              </a:extLst>
            </p:cNvPr>
            <p:cNvSpPr/>
            <p:nvPr/>
          </p:nvSpPr>
          <p:spPr>
            <a:xfrm>
              <a:off x="534000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024EAA-9C48-40CB-9D94-ED0E581597B5}"/>
              </a:ext>
            </a:extLst>
          </p:cNvPr>
          <p:cNvGrpSpPr/>
          <p:nvPr/>
        </p:nvGrpSpPr>
        <p:grpSpPr>
          <a:xfrm>
            <a:off x="7479776" y="1806911"/>
            <a:ext cx="1512000" cy="5061492"/>
            <a:chOff x="7479776" y="1806911"/>
            <a:chExt cx="1512000" cy="50614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DC3B3D-6D22-4FE1-BC93-1F47859387C1}"/>
                </a:ext>
              </a:extLst>
            </p:cNvPr>
            <p:cNvPicPr>
              <a:picLocks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479776" y="2215192"/>
              <a:ext cx="1512000" cy="15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F50D2E-DF98-4407-B853-43E68B64327C}"/>
                </a:ext>
              </a:extLst>
            </p:cNvPr>
            <p:cNvSpPr txBox="1"/>
            <p:nvPr/>
          </p:nvSpPr>
          <p:spPr>
            <a:xfrm>
              <a:off x="7479776" y="3908910"/>
              <a:ext cx="1512000" cy="29594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Before Socrates there were lots of philosophers - too many to count!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DF00A-E4B8-4E17-8A58-977B34FF11EF}"/>
                </a:ext>
              </a:extLst>
            </p:cNvPr>
            <p:cNvSpPr/>
            <p:nvPr/>
          </p:nvSpPr>
          <p:spPr>
            <a:xfrm>
              <a:off x="7479776" y="1806911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3F978-821B-40AC-B4AC-E7B232426943}"/>
              </a:ext>
            </a:extLst>
          </p:cNvPr>
          <p:cNvGrpSpPr/>
          <p:nvPr/>
        </p:nvGrpSpPr>
        <p:grpSpPr>
          <a:xfrm>
            <a:off x="9619551" y="1816350"/>
            <a:ext cx="1512000" cy="5059628"/>
            <a:chOff x="9619551" y="1816350"/>
            <a:chExt cx="1512000" cy="50596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091015-7259-46D2-B946-9F3DD087D7C2}"/>
                </a:ext>
              </a:extLst>
            </p:cNvPr>
            <p:cNvSpPr txBox="1"/>
            <p:nvPr/>
          </p:nvSpPr>
          <p:spPr>
            <a:xfrm>
              <a:off x="9619551" y="3916484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One philosopher before Socrates was a man called Pythagoras. You will learn about his ideas in maths.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071DC5-64D2-45C7-A1DA-F72CBBE23EE6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19551" y="2215192"/>
              <a:ext cx="1512000" cy="1512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918278-2D1E-405F-B5CC-79506CFCE12A}"/>
                </a:ext>
              </a:extLst>
            </p:cNvPr>
            <p:cNvSpPr/>
            <p:nvPr/>
          </p:nvSpPr>
          <p:spPr>
            <a:xfrm>
              <a:off x="961955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376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D554C-47E5-4FF0-9F2B-A2987A81FD29}"/>
              </a:ext>
            </a:extLst>
          </p:cNvPr>
          <p:cNvSpPr txBox="1"/>
          <p:nvPr/>
        </p:nvSpPr>
        <p:spPr>
          <a:xfrm>
            <a:off x="4748705" y="2484640"/>
            <a:ext cx="269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HO WAS</a:t>
            </a:r>
          </a:p>
          <a:p>
            <a:pPr algn="ctr"/>
            <a:r>
              <a:rPr lang="en-GB" sz="4000" dirty="0">
                <a:latin typeface="Perpetua" panose="02020502060401020303" pitchFamily="18" charset="0"/>
                <a:cs typeface="Posterama" panose="020B0504020200020000" pitchFamily="34" charset="0"/>
              </a:rPr>
              <a:t>S</a:t>
            </a:r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OCRATES</a:t>
            </a:r>
            <a:r>
              <a:rPr lang="en-GB" sz="40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FB4CC3-3F40-41FB-B35D-65F32110C0DE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0688" y="291685"/>
            <a:ext cx="1390622" cy="139062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E60CD84-0279-4FB5-9160-AFA1DF4CEDD3}"/>
              </a:ext>
            </a:extLst>
          </p:cNvPr>
          <p:cNvSpPr txBox="1"/>
          <p:nvPr/>
        </p:nvSpPr>
        <p:spPr>
          <a:xfrm>
            <a:off x="5281626" y="205767"/>
            <a:ext cx="162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S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OLDIER</a:t>
            </a:r>
            <a:endParaRPr lang="en-GB" sz="2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CA9C560-E973-4620-A3CF-7C6A0A942035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688" y="3054890"/>
            <a:ext cx="876300" cy="8763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0F7BA1D-6F77-4C13-8B4C-6198B6E8B751}"/>
              </a:ext>
            </a:extLst>
          </p:cNvPr>
          <p:cNvSpPr txBox="1"/>
          <p:nvPr/>
        </p:nvSpPr>
        <p:spPr>
          <a:xfrm>
            <a:off x="1984285" y="2431210"/>
            <a:ext cx="208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HILOSOPHER</a:t>
            </a:r>
            <a:endParaRPr lang="en-GB" sz="2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94EEC5F-5A47-436C-A08A-D1C12887C6C0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4747" y="5819738"/>
            <a:ext cx="842504" cy="84250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8150A04-AD9B-480D-8014-C06CB0BCA051}"/>
              </a:ext>
            </a:extLst>
          </p:cNvPr>
          <p:cNvSpPr txBox="1"/>
          <p:nvPr/>
        </p:nvSpPr>
        <p:spPr>
          <a:xfrm>
            <a:off x="4748705" y="5286657"/>
            <a:ext cx="290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I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MMORTAL </a:t>
            </a:r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S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OUL</a:t>
            </a:r>
            <a:endParaRPr lang="en-GB" sz="16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E4AB3-9FBB-40A2-BFBF-3108A82A8B8D}"/>
              </a:ext>
            </a:extLst>
          </p:cNvPr>
          <p:cNvGrpSpPr/>
          <p:nvPr/>
        </p:nvGrpSpPr>
        <p:grpSpPr>
          <a:xfrm>
            <a:off x="4108537" y="1357519"/>
            <a:ext cx="3974925" cy="3829560"/>
            <a:chOff x="4108537" y="1357519"/>
            <a:chExt cx="3974925" cy="38295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BE3E73-B3E9-4AD1-87B7-888D8AA6D48F}"/>
                </a:ext>
              </a:extLst>
            </p:cNvPr>
            <p:cNvSpPr/>
            <p:nvPr/>
          </p:nvSpPr>
          <p:spPr>
            <a:xfrm>
              <a:off x="4667248" y="1815583"/>
              <a:ext cx="2857502" cy="2857502"/>
            </a:xfrm>
            <a:prstGeom prst="ellips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39FDE7-C188-40D7-B445-57E2D3B9256E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6095999" y="1357519"/>
              <a:ext cx="0" cy="458064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179521B-7D08-4359-81C4-6660C8E566AD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108537" y="3244334"/>
              <a:ext cx="558711" cy="0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1AA9C4-511F-495A-A83D-2C4186A0C3B5}"/>
                </a:ext>
              </a:extLst>
            </p:cNvPr>
            <p:cNvCxnSpPr>
              <a:cxnSpLocks/>
              <a:stCxn id="3" idx="4"/>
            </p:cNvCxnSpPr>
            <p:nvPr/>
          </p:nvCxnSpPr>
          <p:spPr>
            <a:xfrm>
              <a:off x="6095999" y="4673085"/>
              <a:ext cx="0" cy="513994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0E55B0B-FA4D-40BE-9A29-24A76834D76C}"/>
                </a:ext>
              </a:extLst>
            </p:cNvPr>
            <p:cNvCxnSpPr>
              <a:cxnSpLocks/>
              <a:stCxn id="3" idx="6"/>
            </p:cNvCxnSpPr>
            <p:nvPr/>
          </p:nvCxnSpPr>
          <p:spPr>
            <a:xfrm>
              <a:off x="7524750" y="3244334"/>
              <a:ext cx="558712" cy="0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8516BBB-8092-4089-97F6-5FB744CD9E71}"/>
              </a:ext>
            </a:extLst>
          </p:cNvPr>
          <p:cNvPicPr>
            <a:picLocks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2692" y="3077541"/>
            <a:ext cx="900620" cy="90062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C85DBCB-BD7E-4074-8555-2FFA624F1617}"/>
              </a:ext>
            </a:extLst>
          </p:cNvPr>
          <p:cNvSpPr txBox="1"/>
          <p:nvPr/>
        </p:nvSpPr>
        <p:spPr>
          <a:xfrm>
            <a:off x="8122609" y="2434357"/>
            <a:ext cx="208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ISEST</a:t>
            </a:r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 M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085A88-35B9-4F9C-A221-018AD2ADDD67}"/>
              </a:ext>
            </a:extLst>
          </p:cNvPr>
          <p:cNvGrpSpPr/>
          <p:nvPr/>
        </p:nvGrpSpPr>
        <p:grpSpPr>
          <a:xfrm>
            <a:off x="11611896" y="3915122"/>
            <a:ext cx="2353041" cy="1390622"/>
            <a:chOff x="9838958" y="542704"/>
            <a:chExt cx="2353041" cy="1390622"/>
          </a:xfrm>
        </p:grpSpPr>
        <p:sp>
          <p:nvSpPr>
            <p:cNvPr id="80" name="Rectangle: Top Corners Rounded 79">
              <a:extLst>
                <a:ext uri="{FF2B5EF4-FFF2-40B4-BE49-F238E27FC236}">
                  <a16:creationId xmlns:a16="http://schemas.microsoft.com/office/drawing/2014/main" id="{20E2295A-3ABE-4682-8C4C-D60D563D2803}"/>
                </a:ext>
              </a:extLst>
            </p:cNvPr>
            <p:cNvSpPr/>
            <p:nvPr/>
          </p:nvSpPr>
          <p:spPr>
            <a:xfrm rot="5400000">
              <a:off x="10320168" y="61494"/>
              <a:ext cx="1390622" cy="2353041"/>
            </a:xfrm>
            <a:prstGeom prst="round2SameRect">
              <a:avLst>
                <a:gd name="adj1" fmla="val 0"/>
                <a:gd name="adj2" fmla="val 1955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bIns="684000" rtlCol="0" anchor="ctr"/>
            <a:lstStyle/>
            <a:p>
              <a:r>
                <a:rPr lang="en-GB" sz="1600" dirty="0">
                  <a:solidFill>
                    <a:srgbClr val="F6F4F0"/>
                  </a:solidFill>
                  <a:latin typeface="Gill Sans MT" panose="020B0502020104020203" pitchFamily="34" charset="0"/>
                </a:rPr>
                <a:t>Socrates famously did not get on well with his wife! 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FB9E6E2-1615-457A-8BAD-B57A302E2980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lum bright="70000" contrast="-70000"/>
            </a:blip>
            <a:stretch>
              <a:fillRect/>
            </a:stretch>
          </p:blipFill>
          <p:spPr>
            <a:xfrm>
              <a:off x="9929430" y="1013412"/>
              <a:ext cx="432096" cy="4188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3E667E-3A68-4789-B3EF-30B9E7B44BEE}"/>
              </a:ext>
            </a:extLst>
          </p:cNvPr>
          <p:cNvGrpSpPr/>
          <p:nvPr/>
        </p:nvGrpSpPr>
        <p:grpSpPr>
          <a:xfrm>
            <a:off x="11611896" y="5391662"/>
            <a:ext cx="2841523" cy="1390622"/>
            <a:chOff x="9350476" y="542704"/>
            <a:chExt cx="2841523" cy="1390622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9A2AB203-CD97-4210-837F-1F91B179F44D}"/>
                </a:ext>
              </a:extLst>
            </p:cNvPr>
            <p:cNvSpPr/>
            <p:nvPr/>
          </p:nvSpPr>
          <p:spPr>
            <a:xfrm rot="5400000">
              <a:off x="10075927" y="-182747"/>
              <a:ext cx="1390622" cy="2841523"/>
            </a:xfrm>
            <a:prstGeom prst="round2SameRect">
              <a:avLst>
                <a:gd name="adj1" fmla="val 0"/>
                <a:gd name="adj2" fmla="val 1955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bIns="684000" rtlCol="0" anchor="ctr"/>
            <a:lstStyle/>
            <a:p>
              <a:r>
                <a:rPr lang="en-GB" sz="1600" dirty="0">
                  <a:solidFill>
                    <a:srgbClr val="F6F4F0"/>
                  </a:solidFill>
                  <a:latin typeface="Gill Sans MT" panose="020B0502020104020203" pitchFamily="34" charset="0"/>
                </a:rPr>
                <a:t>Socrates was said to have amazing abilities, like staying in the snow all night in his summer clothes!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AE4BDE-052C-4826-A9F4-D9D2A15EAF98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7250" y="958268"/>
              <a:ext cx="559492" cy="5594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67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407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8516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6977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The only true knowledge is knowing you know nothing.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EEC44A-2800-453E-955B-CA0F0A4DA5BF}"/>
              </a:ext>
            </a:extLst>
          </p:cNvPr>
          <p:cNvGrpSpPr/>
          <p:nvPr/>
        </p:nvGrpSpPr>
        <p:grpSpPr>
          <a:xfrm>
            <a:off x="11611896" y="5391662"/>
            <a:ext cx="2841523" cy="1390622"/>
            <a:chOff x="9350476" y="542704"/>
            <a:chExt cx="2841523" cy="1390622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59103AF0-6927-41B6-BB3E-A4F89B4F2E1E}"/>
                </a:ext>
              </a:extLst>
            </p:cNvPr>
            <p:cNvSpPr/>
            <p:nvPr/>
          </p:nvSpPr>
          <p:spPr>
            <a:xfrm rot="5400000">
              <a:off x="10075927" y="-182747"/>
              <a:ext cx="1390622" cy="2841523"/>
            </a:xfrm>
            <a:prstGeom prst="round2SameRect">
              <a:avLst>
                <a:gd name="adj1" fmla="val 0"/>
                <a:gd name="adj2" fmla="val 1955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bIns="684000" rtlCol="0" anchor="ctr"/>
            <a:lstStyle/>
            <a:p>
              <a:r>
                <a:rPr lang="en-GB" sz="1600" dirty="0">
                  <a:solidFill>
                    <a:srgbClr val="F6F4F0"/>
                  </a:solidFill>
                  <a:latin typeface="Gill Sans MT" panose="020B0502020104020203" pitchFamily="34" charset="0"/>
                </a:rPr>
                <a:t>Socrates was nicknamed “Torpedo” because he stunned people into silence.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F9707B-B655-4907-B3C5-B4752C0D8562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7250" y="958268"/>
              <a:ext cx="559492" cy="5594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36C97D-5DF3-4F8A-8D91-AA9E7F9DF324}"/>
              </a:ext>
            </a:extLst>
          </p:cNvPr>
          <p:cNvGrpSpPr/>
          <p:nvPr/>
        </p:nvGrpSpPr>
        <p:grpSpPr>
          <a:xfrm>
            <a:off x="11611896" y="3907557"/>
            <a:ext cx="2841523" cy="1390622"/>
            <a:chOff x="9350476" y="542704"/>
            <a:chExt cx="2841523" cy="1390622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0DA9FE4F-35F3-4171-BB29-9AF2A6E4F377}"/>
                </a:ext>
              </a:extLst>
            </p:cNvPr>
            <p:cNvSpPr/>
            <p:nvPr/>
          </p:nvSpPr>
          <p:spPr>
            <a:xfrm rot="5400000">
              <a:off x="10075927" y="-182747"/>
              <a:ext cx="1390622" cy="2841523"/>
            </a:xfrm>
            <a:prstGeom prst="round2SameRect">
              <a:avLst>
                <a:gd name="adj1" fmla="val 0"/>
                <a:gd name="adj2" fmla="val 1955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bIns="684000" rtlCol="0" anchor="ctr"/>
            <a:lstStyle/>
            <a:p>
              <a:r>
                <a:rPr lang="en-GB" sz="1600" dirty="0">
                  <a:solidFill>
                    <a:srgbClr val="F6F4F0"/>
                  </a:solidFill>
                  <a:latin typeface="Gill Sans MT" panose="020B0502020104020203" pitchFamily="34" charset="0"/>
                </a:rPr>
                <a:t>Socrates was famous for destroying other people’s beliefs.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BD9035-BEFA-41DF-82E2-99CB94DBC37F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9793" y="958268"/>
              <a:ext cx="554406" cy="5594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664BBB-F6FA-46B0-9611-0495A3688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9054" y="4461855"/>
            <a:ext cx="1378800" cy="1950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3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17669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8359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D0536-31EC-431B-809E-51AAD6BACB79}"/>
              </a:ext>
            </a:extLst>
          </p:cNvPr>
          <p:cNvGrpSpPr/>
          <p:nvPr/>
        </p:nvGrpSpPr>
        <p:grpSpPr>
          <a:xfrm>
            <a:off x="1057660" y="1844925"/>
            <a:ext cx="1512000" cy="5031053"/>
            <a:chOff x="1060449" y="1806909"/>
            <a:chExt cx="1512000" cy="50310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EF3A3B-44BF-4B1F-878E-301F42C01B1B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0081" y="2177176"/>
              <a:ext cx="1372736" cy="1512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A2B2BB-CB83-45BF-B124-390E333B5A53}"/>
                </a:ext>
              </a:extLst>
            </p:cNvPr>
            <p:cNvSpPr txBox="1"/>
            <p:nvPr/>
          </p:nvSpPr>
          <p:spPr>
            <a:xfrm>
              <a:off x="1060449" y="3878468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Sophists were clever and often lied.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F09CD9-5D46-468A-8105-0713B4DCDC1C}"/>
                </a:ext>
              </a:extLst>
            </p:cNvPr>
            <p:cNvSpPr/>
            <p:nvPr/>
          </p:nvSpPr>
          <p:spPr>
            <a:xfrm>
              <a:off x="1060449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11E3CF-FE7D-4308-9937-D18D632FAF11}"/>
              </a:ext>
            </a:extLst>
          </p:cNvPr>
          <p:cNvGrpSpPr/>
          <p:nvPr/>
        </p:nvGrpSpPr>
        <p:grpSpPr>
          <a:xfrm>
            <a:off x="3913483" y="1806909"/>
            <a:ext cx="1512000" cy="5061494"/>
            <a:chOff x="3200225" y="1806909"/>
            <a:chExt cx="1512000" cy="50614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15F5AE6-0651-48B7-B284-38958C8BDED8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0225" y="2392415"/>
              <a:ext cx="1512000" cy="115755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878269-522E-4B70-A61F-CD77D2F09923}"/>
                </a:ext>
              </a:extLst>
            </p:cNvPr>
            <p:cNvSpPr txBox="1"/>
            <p:nvPr/>
          </p:nvSpPr>
          <p:spPr>
            <a:xfrm>
              <a:off x="3200225" y="3916485"/>
              <a:ext cx="1512000" cy="29519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Socrates didn’t like sophists because they helped bad people.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02C3E9-6724-4500-8A4F-40A909D16744}"/>
                </a:ext>
              </a:extLst>
            </p:cNvPr>
            <p:cNvSpPr/>
            <p:nvPr/>
          </p:nvSpPr>
          <p:spPr>
            <a:xfrm>
              <a:off x="3200225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B60AA5-C9CE-4BF1-8235-05383499D7EC}"/>
              </a:ext>
            </a:extLst>
          </p:cNvPr>
          <p:cNvGrpSpPr/>
          <p:nvPr/>
        </p:nvGrpSpPr>
        <p:grpSpPr>
          <a:xfrm>
            <a:off x="6766517" y="1827623"/>
            <a:ext cx="1512000" cy="5041650"/>
            <a:chOff x="5340001" y="1816350"/>
            <a:chExt cx="1512000" cy="504165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861FCAE-98F9-487B-8A1A-E666130A52C9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0001" y="2219345"/>
              <a:ext cx="1512000" cy="150369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EEAB76-3FFE-481F-B662-BB4F4C0B69D9}"/>
                </a:ext>
              </a:extLst>
            </p:cNvPr>
            <p:cNvSpPr txBox="1"/>
            <p:nvPr/>
          </p:nvSpPr>
          <p:spPr>
            <a:xfrm>
              <a:off x="5340001" y="3916484"/>
              <a:ext cx="1512000" cy="29415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Socrates asked people questions in the town square.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35A0B9-97DC-4489-B7BB-F8490CEBD41A}"/>
                </a:ext>
              </a:extLst>
            </p:cNvPr>
            <p:cNvSpPr/>
            <p:nvPr/>
          </p:nvSpPr>
          <p:spPr>
            <a:xfrm>
              <a:off x="534000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8894FD-C619-4716-A212-C95459FDE5A9}"/>
              </a:ext>
            </a:extLst>
          </p:cNvPr>
          <p:cNvGrpSpPr/>
          <p:nvPr/>
        </p:nvGrpSpPr>
        <p:grpSpPr>
          <a:xfrm>
            <a:off x="9619551" y="1816350"/>
            <a:ext cx="1512000" cy="5059628"/>
            <a:chOff x="9619551" y="1816350"/>
            <a:chExt cx="1512000" cy="50596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1774A6-C89D-4251-914B-A9734658C373}"/>
                </a:ext>
              </a:extLst>
            </p:cNvPr>
            <p:cNvSpPr txBox="1"/>
            <p:nvPr/>
          </p:nvSpPr>
          <p:spPr>
            <a:xfrm>
              <a:off x="9619551" y="3916484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We call this the </a:t>
              </a:r>
              <a:r>
                <a:rPr lang="en-GB" sz="2000" dirty="0">
                  <a:latin typeface="Gill Sans MT" panose="020B0502020104020203" pitchFamily="34" charset="0"/>
                  <a:cs typeface="Posterama" panose="020B0504020200020000" pitchFamily="34" charset="0"/>
                </a:rPr>
                <a:t>Socratic Method.</a:t>
              </a:r>
              <a:endParaRPr lang="en-GB" sz="1600" dirty="0">
                <a:latin typeface="Gill Sans MT" panose="020B0502020104020203" pitchFamily="34" charset="0"/>
                <a:cs typeface="Posterama" panose="020B0504020200020000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2BF51C2-2305-468E-8D31-43C1245AFD93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93050" y="2215192"/>
              <a:ext cx="1365000" cy="1512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036A3C-638F-4D67-A203-F11C0EA750FF}"/>
                </a:ext>
              </a:extLst>
            </p:cNvPr>
            <p:cNvSpPr/>
            <p:nvPr/>
          </p:nvSpPr>
          <p:spPr>
            <a:xfrm>
              <a:off x="961955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466E153-DA30-487F-80FB-0A187C51D6D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174820" y="2326194"/>
            <a:ext cx="895140" cy="89514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60042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HAT DID HE DO</a:t>
            </a:r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  <a:endParaRPr lang="en-GB" sz="6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13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8147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T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HE</a:t>
            </a:r>
            <a:r>
              <a:rPr lang="en-GB" sz="6600" dirty="0">
                <a:latin typeface="Perpetua" panose="02020502060401020303" pitchFamily="18" charset="0"/>
                <a:cs typeface="Posterama" panose="020B0504020200020000" pitchFamily="34" charset="0"/>
              </a:rPr>
              <a:t> </a:t>
            </a:r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S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OCRATIC</a:t>
            </a:r>
            <a:r>
              <a:rPr lang="en-GB" sz="6600" dirty="0">
                <a:latin typeface="Perpetua" panose="02020502060401020303" pitchFamily="18" charset="0"/>
                <a:cs typeface="Posterama" panose="020B0504020200020000" pitchFamily="34" charset="0"/>
              </a:rPr>
              <a:t> 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M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ETHOD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BBDFB7-E48C-4E0C-B3DB-D02A5151CAFB}"/>
              </a:ext>
            </a:extLst>
          </p:cNvPr>
          <p:cNvSpPr txBox="1"/>
          <p:nvPr/>
        </p:nvSpPr>
        <p:spPr>
          <a:xfrm>
            <a:off x="10186769" y="209550"/>
            <a:ext cx="2083724" cy="1323438"/>
          </a:xfrm>
          <a:prstGeom prst="roundRect">
            <a:avLst>
              <a:gd name="adj" fmla="val 7202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36000" rIns="108000" bIns="0" rtlCol="0">
            <a:noAutofit/>
          </a:bodyPr>
          <a:lstStyle/>
          <a:p>
            <a:r>
              <a:rPr lang="en-GB" sz="1600" b="1" dirty="0">
                <a:latin typeface="Gill Sans MT" panose="020B0502020104020203" pitchFamily="34" charset="0"/>
                <a:cs typeface="Posterama" panose="020B0504020200020000" pitchFamily="34" charset="0"/>
              </a:rPr>
              <a:t>hypothesis </a:t>
            </a:r>
            <a:r>
              <a:rPr lang="en-GB" sz="1600" dirty="0">
                <a:latin typeface="Gill Sans MT" panose="020B0502020104020203" pitchFamily="34" charset="0"/>
                <a:cs typeface="Posterama" panose="020B0504020200020000" pitchFamily="34" charset="0"/>
              </a:rPr>
              <a:t>giving a reason for something so we can start learning about 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0012C4-F361-4F94-B102-F6ECDDB0B1C8}"/>
              </a:ext>
            </a:extLst>
          </p:cNvPr>
          <p:cNvGrpSpPr/>
          <p:nvPr/>
        </p:nvGrpSpPr>
        <p:grpSpPr>
          <a:xfrm>
            <a:off x="1060448" y="1826947"/>
            <a:ext cx="1512001" cy="5031053"/>
            <a:chOff x="1060448" y="1826947"/>
            <a:chExt cx="1512001" cy="503105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C8AC9D1-B1FC-494C-A081-FFF30DE77EF7}"/>
                </a:ext>
              </a:extLst>
            </p:cNvPr>
            <p:cNvGrpSpPr/>
            <p:nvPr/>
          </p:nvGrpSpPr>
          <p:grpSpPr>
            <a:xfrm>
              <a:off x="1060448" y="1826947"/>
              <a:ext cx="1512001" cy="5031053"/>
              <a:chOff x="1060448" y="1806909"/>
              <a:chExt cx="1512001" cy="503105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74399D7-CF3D-4CF4-883A-0F1031BBFAC0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0448" y="2046607"/>
                <a:ext cx="1512000" cy="151200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C2E582-D176-4B2A-9AF8-CA9490DFDC2C}"/>
                  </a:ext>
                </a:extLst>
              </p:cNvPr>
              <p:cNvSpPr txBox="1"/>
              <p:nvPr/>
            </p:nvSpPr>
            <p:spPr>
              <a:xfrm>
                <a:off x="1060449" y="3878468"/>
                <a:ext cx="1512000" cy="2959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72000" tIns="180000" rIns="72000" bIns="0" rtlCol="0">
                <a:noAutofit/>
              </a:bodyPr>
              <a:lstStyle/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ASK A QUESTION</a:t>
                </a:r>
              </a:p>
              <a:p>
                <a:endParaRPr lang="en-GB" sz="1600" dirty="0">
                  <a:latin typeface="Gill Sans MT" panose="020B0502020104020203" pitchFamily="34" charset="0"/>
                  <a:cs typeface="Posterama" panose="020B0504020200020000" pitchFamily="34" charset="0"/>
                </a:endParaRPr>
              </a:p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“Why do things fall when we drop them?”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58055C-84E3-4BC8-872A-A952E22773A8}"/>
                  </a:ext>
                </a:extLst>
              </p:cNvPr>
              <p:cNvSpPr/>
              <p:nvPr/>
            </p:nvSpPr>
            <p:spPr>
              <a:xfrm>
                <a:off x="1060449" y="1806909"/>
                <a:ext cx="1512000" cy="1809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700E00-E768-4DD4-86B3-C234B3085145}"/>
                </a:ext>
              </a:extLst>
            </p:cNvPr>
            <p:cNvSpPr txBox="1"/>
            <p:nvPr/>
          </p:nvSpPr>
          <p:spPr>
            <a:xfrm>
              <a:off x="1060448" y="3606296"/>
              <a:ext cx="288000" cy="288000"/>
            </a:xfrm>
            <a:prstGeom prst="rect">
              <a:avLst/>
            </a:prstGeom>
            <a:solidFill>
              <a:srgbClr val="004A74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C2A8-B8EF-4DE8-B724-A3613F506027}"/>
              </a:ext>
            </a:extLst>
          </p:cNvPr>
          <p:cNvGrpSpPr/>
          <p:nvPr/>
        </p:nvGrpSpPr>
        <p:grpSpPr>
          <a:xfrm>
            <a:off x="3200224" y="1806909"/>
            <a:ext cx="1512001" cy="5061494"/>
            <a:chOff x="3200224" y="1806909"/>
            <a:chExt cx="1512001" cy="50614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A31020-8628-4E06-A109-40B33D76C5BC}"/>
                </a:ext>
              </a:extLst>
            </p:cNvPr>
            <p:cNvGrpSpPr/>
            <p:nvPr/>
          </p:nvGrpSpPr>
          <p:grpSpPr>
            <a:xfrm>
              <a:off x="3200225" y="1806909"/>
              <a:ext cx="1512000" cy="5061494"/>
              <a:chOff x="3200225" y="1806909"/>
              <a:chExt cx="1512000" cy="506149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3AE84E2-EB4A-4D3B-882A-5A2C6B534C0C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00225" y="2071888"/>
                <a:ext cx="1512000" cy="1512000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924E74A-CB43-4DAD-A824-14E7E8258836}"/>
                  </a:ext>
                </a:extLst>
              </p:cNvPr>
              <p:cNvSpPr txBox="1"/>
              <p:nvPr/>
            </p:nvSpPr>
            <p:spPr>
              <a:xfrm>
                <a:off x="3200225" y="3916485"/>
                <a:ext cx="1512000" cy="29519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72000" tIns="180000" rIns="72000" bIns="0" rtlCol="0">
                <a:noAutofit/>
              </a:bodyPr>
              <a:lstStyle/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FORM A HYPOTHESIS</a:t>
                </a:r>
              </a:p>
              <a:p>
                <a:endParaRPr lang="en-GB" sz="1600" dirty="0">
                  <a:latin typeface="Gill Sans MT" panose="020B0502020104020203" pitchFamily="34" charset="0"/>
                  <a:cs typeface="Posterama" panose="020B0504020200020000" pitchFamily="34" charset="0"/>
                </a:endParaRPr>
              </a:p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Things fall because something in the air pushes them.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5D2CA20-7E0B-4249-BE40-43CDDC51B0C1}"/>
                  </a:ext>
                </a:extLst>
              </p:cNvPr>
              <p:cNvSpPr/>
              <p:nvPr/>
            </p:nvSpPr>
            <p:spPr>
              <a:xfrm>
                <a:off x="3200225" y="1806909"/>
                <a:ext cx="1512000" cy="1809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ADE7E68-C0A1-40B7-9A68-D598021A1E4F}"/>
                </a:ext>
              </a:extLst>
            </p:cNvPr>
            <p:cNvSpPr txBox="1"/>
            <p:nvPr/>
          </p:nvSpPr>
          <p:spPr>
            <a:xfrm>
              <a:off x="3200224" y="3628484"/>
              <a:ext cx="288000" cy="288000"/>
            </a:xfrm>
            <a:prstGeom prst="rect">
              <a:avLst/>
            </a:prstGeom>
            <a:solidFill>
              <a:srgbClr val="004A74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81B472-0816-4FD2-9C1D-BF9D6AC53707}"/>
              </a:ext>
            </a:extLst>
          </p:cNvPr>
          <p:cNvGrpSpPr/>
          <p:nvPr/>
        </p:nvGrpSpPr>
        <p:grpSpPr>
          <a:xfrm>
            <a:off x="5339999" y="1816350"/>
            <a:ext cx="1512002" cy="5041650"/>
            <a:chOff x="5339999" y="1816350"/>
            <a:chExt cx="1512002" cy="504165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B2A070C-6854-421D-88C6-8BCD90202259}"/>
                </a:ext>
              </a:extLst>
            </p:cNvPr>
            <p:cNvGrpSpPr/>
            <p:nvPr/>
          </p:nvGrpSpPr>
          <p:grpSpPr>
            <a:xfrm>
              <a:off x="5340000" y="1816350"/>
              <a:ext cx="1512001" cy="5041650"/>
              <a:chOff x="5340000" y="1816350"/>
              <a:chExt cx="1512001" cy="504165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F70ED91-B645-45DC-8775-324CC50CD99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40000" y="2066645"/>
                <a:ext cx="1512000" cy="151200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BB6D87E-CBEB-4A75-AFAA-15C20757CB49}"/>
                  </a:ext>
                </a:extLst>
              </p:cNvPr>
              <p:cNvSpPr txBox="1"/>
              <p:nvPr/>
            </p:nvSpPr>
            <p:spPr>
              <a:xfrm>
                <a:off x="5340001" y="3916484"/>
                <a:ext cx="1512000" cy="294151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72000" tIns="180000" rIns="72000" bIns="0" rtlCol="0">
                <a:noAutofit/>
              </a:bodyPr>
              <a:lstStyle/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TEST THE HYPOTHESIS</a:t>
                </a:r>
              </a:p>
              <a:p>
                <a:endParaRPr lang="en-GB" sz="1600" dirty="0">
                  <a:latin typeface="Gill Sans MT" panose="020B0502020104020203" pitchFamily="34" charset="0"/>
                  <a:cs typeface="Posterama" panose="020B0504020200020000" pitchFamily="34" charset="0"/>
                </a:endParaRPr>
              </a:p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What about under water? Things sink under water, but there’s no air.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6FA259C-59D8-455C-BCBA-B0687602655F}"/>
                  </a:ext>
                </a:extLst>
              </p:cNvPr>
              <p:cNvSpPr/>
              <p:nvPr/>
            </p:nvSpPr>
            <p:spPr>
              <a:xfrm>
                <a:off x="5340001" y="1816350"/>
                <a:ext cx="1512000" cy="1809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40BA38-1053-4843-BD10-E50BFF170B58}"/>
                </a:ext>
              </a:extLst>
            </p:cNvPr>
            <p:cNvSpPr txBox="1"/>
            <p:nvPr/>
          </p:nvSpPr>
          <p:spPr>
            <a:xfrm>
              <a:off x="5339999" y="3628484"/>
              <a:ext cx="288000" cy="288000"/>
            </a:xfrm>
            <a:prstGeom prst="rect">
              <a:avLst/>
            </a:prstGeom>
            <a:solidFill>
              <a:srgbClr val="004A74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703206-36A2-4990-A903-084054E4E07C}"/>
              </a:ext>
            </a:extLst>
          </p:cNvPr>
          <p:cNvGrpSpPr/>
          <p:nvPr/>
        </p:nvGrpSpPr>
        <p:grpSpPr>
          <a:xfrm>
            <a:off x="7479775" y="1806911"/>
            <a:ext cx="1512001" cy="5061492"/>
            <a:chOff x="7479775" y="1806911"/>
            <a:chExt cx="1512001" cy="50614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A0ABEB1-016A-4076-8C1B-72A78D2F2BDA}"/>
                </a:ext>
              </a:extLst>
            </p:cNvPr>
            <p:cNvGrpSpPr/>
            <p:nvPr/>
          </p:nvGrpSpPr>
          <p:grpSpPr>
            <a:xfrm>
              <a:off x="7479776" y="1806911"/>
              <a:ext cx="1512000" cy="5061492"/>
              <a:chOff x="7479776" y="1806911"/>
              <a:chExt cx="1512000" cy="506149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37167CD-204E-4225-BCA7-147CE400A80E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479776" y="2074831"/>
                <a:ext cx="1512000" cy="151200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CF9A41-D772-41D5-84F4-8E2EF95114A6}"/>
                  </a:ext>
                </a:extLst>
              </p:cNvPr>
              <p:cNvSpPr txBox="1"/>
              <p:nvPr/>
            </p:nvSpPr>
            <p:spPr>
              <a:xfrm>
                <a:off x="7479776" y="3908910"/>
                <a:ext cx="1512000" cy="295949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72000" tIns="180000" rIns="72000" bIns="0" rtlCol="0">
                <a:noAutofit/>
              </a:bodyPr>
              <a:lstStyle/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ACCEPT OR REJECT</a:t>
                </a:r>
              </a:p>
              <a:p>
                <a:endParaRPr lang="en-GB" sz="1600" dirty="0">
                  <a:latin typeface="Gill Sans MT" panose="020B0502020104020203" pitchFamily="34" charset="0"/>
                  <a:cs typeface="Posterama" panose="020B0504020200020000" pitchFamily="34" charset="0"/>
                </a:endParaRPr>
              </a:p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Our test shows things fall downwards, even without air, so maybe it works differently?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DD1B3E3-181F-4217-849C-E0111B304EFF}"/>
                  </a:ext>
                </a:extLst>
              </p:cNvPr>
              <p:cNvSpPr/>
              <p:nvPr/>
            </p:nvSpPr>
            <p:spPr>
              <a:xfrm>
                <a:off x="7479776" y="1806911"/>
                <a:ext cx="1512000" cy="1809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B587654-D1D7-4E4F-8266-A72675D50FAD}"/>
                </a:ext>
              </a:extLst>
            </p:cNvPr>
            <p:cNvSpPr txBox="1"/>
            <p:nvPr/>
          </p:nvSpPr>
          <p:spPr>
            <a:xfrm>
              <a:off x="7479775" y="3628484"/>
              <a:ext cx="288000" cy="288000"/>
            </a:xfrm>
            <a:prstGeom prst="rect">
              <a:avLst/>
            </a:prstGeom>
            <a:solidFill>
              <a:srgbClr val="004A74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E84B42-9A86-4DDB-9BA8-736F4DFB2E6E}"/>
              </a:ext>
            </a:extLst>
          </p:cNvPr>
          <p:cNvGrpSpPr/>
          <p:nvPr/>
        </p:nvGrpSpPr>
        <p:grpSpPr>
          <a:xfrm>
            <a:off x="9619551" y="1816350"/>
            <a:ext cx="1512000" cy="5059628"/>
            <a:chOff x="9619551" y="1816350"/>
            <a:chExt cx="1512000" cy="505962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A0553E3-81DB-4186-8AE9-D8C114153C3A}"/>
                </a:ext>
              </a:extLst>
            </p:cNvPr>
            <p:cNvGrpSpPr/>
            <p:nvPr/>
          </p:nvGrpSpPr>
          <p:grpSpPr>
            <a:xfrm>
              <a:off x="9619551" y="1816350"/>
              <a:ext cx="1512000" cy="5059628"/>
              <a:chOff x="9619551" y="1816350"/>
              <a:chExt cx="1512000" cy="505962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312A3CC-6DB6-438B-A0A9-2371D6133B52}"/>
                  </a:ext>
                </a:extLst>
              </p:cNvPr>
              <p:cNvSpPr txBox="1"/>
              <p:nvPr/>
            </p:nvSpPr>
            <p:spPr>
              <a:xfrm>
                <a:off x="9619551" y="3916484"/>
                <a:ext cx="1512000" cy="2959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72000" tIns="180000" rIns="72000" bIns="0" rtlCol="0">
                <a:noAutofit/>
              </a:bodyPr>
              <a:lstStyle/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ACT </a:t>
                </a:r>
                <a:r>
                  <a:rPr lang="en-GB" sz="1600" spc="-15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ACCORDINGLY</a:t>
                </a:r>
              </a:p>
              <a:p>
                <a:endParaRPr lang="en-GB" sz="1600" dirty="0">
                  <a:latin typeface="Gill Sans MT" panose="020B0502020104020203" pitchFamily="34" charset="0"/>
                  <a:cs typeface="Posterama" panose="020B0504020200020000" pitchFamily="34" charset="0"/>
                </a:endParaRPr>
              </a:p>
              <a:p>
                <a:r>
                  <a:rPr lang="en-GB" sz="1600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Something else must make things fall down – I should go away and think about it!</a:t>
                </a: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BE147D4-0C9D-4406-9BCF-171E4798825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2" t="19722" r="19722" b="19722"/>
              <a:stretch/>
            </p:blipFill>
            <p:spPr>
              <a:xfrm>
                <a:off x="9619551" y="2069865"/>
                <a:ext cx="1512000" cy="1512000"/>
              </a:xfrm>
              <a:prstGeom prst="rect">
                <a:avLst/>
              </a:prstGeom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EFE99EB-6180-4120-AE6D-D0631C5F34F6}"/>
                  </a:ext>
                </a:extLst>
              </p:cNvPr>
              <p:cNvSpPr/>
              <p:nvPr/>
            </p:nvSpPr>
            <p:spPr>
              <a:xfrm>
                <a:off x="9619551" y="1816350"/>
                <a:ext cx="1512000" cy="1809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8A0991-0F6F-484D-88F7-0CDE1ED5952C}"/>
                </a:ext>
              </a:extLst>
            </p:cNvPr>
            <p:cNvSpPr txBox="1"/>
            <p:nvPr/>
          </p:nvSpPr>
          <p:spPr>
            <a:xfrm>
              <a:off x="9619551" y="3628484"/>
              <a:ext cx="288000" cy="288000"/>
            </a:xfrm>
            <a:prstGeom prst="rect">
              <a:avLst/>
            </a:prstGeom>
            <a:solidFill>
              <a:srgbClr val="004A74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48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7418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I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S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 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HE STILL IMPORTANT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  <a:endParaRPr lang="en-GB" sz="48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D70EB4-7DA3-4A6F-A359-97E249437A92}"/>
              </a:ext>
            </a:extLst>
          </p:cNvPr>
          <p:cNvGrpSpPr/>
          <p:nvPr/>
        </p:nvGrpSpPr>
        <p:grpSpPr>
          <a:xfrm>
            <a:off x="1060449" y="1856630"/>
            <a:ext cx="2444970" cy="2444970"/>
            <a:chOff x="337067" y="1886989"/>
            <a:chExt cx="3084022" cy="308402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0EB893-24FE-4453-B649-EE68B98CF9AF}"/>
                </a:ext>
              </a:extLst>
            </p:cNvPr>
            <p:cNvSpPr/>
            <p:nvPr/>
          </p:nvSpPr>
          <p:spPr>
            <a:xfrm>
              <a:off x="337067" y="1886989"/>
              <a:ext cx="3084022" cy="30840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228600" dir="27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9896AF-4784-4A69-933B-8C65F9573405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581" y="2026864"/>
              <a:ext cx="1658994" cy="165899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900FAE-0A63-4910-A631-ED5CB86B1186}"/>
                </a:ext>
              </a:extLst>
            </p:cNvPr>
            <p:cNvSpPr txBox="1"/>
            <p:nvPr/>
          </p:nvSpPr>
          <p:spPr>
            <a:xfrm>
              <a:off x="899280" y="3763953"/>
              <a:ext cx="1944488" cy="6987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>
                  <a:latin typeface="Gill Sans MT" panose="020B0502020104020203" pitchFamily="34" charset="0"/>
                  <a:cs typeface="Posterama" panose="020B0504020200020000" pitchFamily="34" charset="0"/>
                </a:rPr>
                <a:t>New way to understand.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1B6CB4-F749-4D94-82D5-D64C927CC4AB}"/>
              </a:ext>
            </a:extLst>
          </p:cNvPr>
          <p:cNvGrpSpPr/>
          <p:nvPr/>
        </p:nvGrpSpPr>
        <p:grpSpPr>
          <a:xfrm>
            <a:off x="6144537" y="1853498"/>
            <a:ext cx="2444970" cy="2444970"/>
            <a:chOff x="337067" y="1886989"/>
            <a:chExt cx="3084022" cy="308402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EBABDC4-7124-43C6-9013-976D8F089D06}"/>
                </a:ext>
              </a:extLst>
            </p:cNvPr>
            <p:cNvSpPr/>
            <p:nvPr/>
          </p:nvSpPr>
          <p:spPr>
            <a:xfrm>
              <a:off x="337067" y="1886989"/>
              <a:ext cx="3084022" cy="30840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228600" dir="27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7796007-B868-45C5-AACB-6F898A1A1FD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9581" y="2173047"/>
              <a:ext cx="1658995" cy="1658995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B34FB4-4370-45D8-85D0-D027A6825285}"/>
                </a:ext>
              </a:extLst>
            </p:cNvPr>
            <p:cNvSpPr txBox="1"/>
            <p:nvPr/>
          </p:nvSpPr>
          <p:spPr>
            <a:xfrm>
              <a:off x="974085" y="3874287"/>
              <a:ext cx="1813165" cy="6987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>
                  <a:latin typeface="Gill Sans MT" panose="020B0502020104020203" pitchFamily="34" charset="0"/>
                  <a:cs typeface="Posterama" panose="020B0504020200020000" pitchFamily="34" charset="0"/>
                </a:rPr>
                <a:t>He was executed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8F7D0C-8478-4CA5-B26A-52AEC157E3A8}"/>
              </a:ext>
            </a:extLst>
          </p:cNvPr>
          <p:cNvGrpSpPr/>
          <p:nvPr/>
        </p:nvGrpSpPr>
        <p:grpSpPr>
          <a:xfrm>
            <a:off x="3602493" y="3434769"/>
            <a:ext cx="2444970" cy="2444970"/>
            <a:chOff x="3727742" y="3771215"/>
            <a:chExt cx="2444970" cy="244497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E69A08F-F56E-4614-91C1-56B226F8BBC2}"/>
                </a:ext>
              </a:extLst>
            </p:cNvPr>
            <p:cNvGrpSpPr/>
            <p:nvPr/>
          </p:nvGrpSpPr>
          <p:grpSpPr>
            <a:xfrm>
              <a:off x="3727742" y="3771215"/>
              <a:ext cx="2444970" cy="2444970"/>
              <a:chOff x="337067" y="1886989"/>
              <a:chExt cx="3084022" cy="308402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E8D49F3-8370-4D2B-BEEF-69D70B42BBF5}"/>
                  </a:ext>
                </a:extLst>
              </p:cNvPr>
              <p:cNvSpPr/>
              <p:nvPr/>
            </p:nvSpPr>
            <p:spPr>
              <a:xfrm>
                <a:off x="337067" y="1886989"/>
                <a:ext cx="3084022" cy="308402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228600" dir="27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D7A7BFF-18E2-44E8-8C6A-1791605D4535}"/>
                  </a:ext>
                </a:extLst>
              </p:cNvPr>
              <p:cNvSpPr txBox="1"/>
              <p:nvPr/>
            </p:nvSpPr>
            <p:spPr>
              <a:xfrm>
                <a:off x="770524" y="3843858"/>
                <a:ext cx="2217107" cy="698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Made philosophy cool!</a:t>
                </a:r>
              </a:p>
            </p:txBody>
          </p:sp>
        </p:grpSp>
        <p:pic>
          <p:nvPicPr>
            <p:cNvPr id="69" name="Picture 3">
              <a:extLst>
                <a:ext uri="{FF2B5EF4-FFF2-40B4-BE49-F238E27FC236}">
                  <a16:creationId xmlns:a16="http://schemas.microsoft.com/office/drawing/2014/main" id="{E6C01C45-8C0E-4678-8D83-A37EF164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45378" y="3874923"/>
              <a:ext cx="1037010" cy="1466702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B46639-1FC3-4C4F-8AB3-39B361D4CFA0}"/>
                </a:ext>
              </a:extLst>
            </p:cNvPr>
            <p:cNvSpPr/>
            <p:nvPr/>
          </p:nvSpPr>
          <p:spPr>
            <a:xfrm>
              <a:off x="4674394" y="4410075"/>
              <a:ext cx="157162" cy="88106"/>
            </a:xfrm>
            <a:custGeom>
              <a:avLst/>
              <a:gdLst>
                <a:gd name="connsiteX0" fmla="*/ 97631 w 157162"/>
                <a:gd name="connsiteY0" fmla="*/ 88106 h 88106"/>
                <a:gd name="connsiteX1" fmla="*/ 0 w 157162"/>
                <a:gd name="connsiteY1" fmla="*/ 85725 h 88106"/>
                <a:gd name="connsiteX2" fmla="*/ 14287 w 157162"/>
                <a:gd name="connsiteY2" fmla="*/ 7144 h 88106"/>
                <a:gd name="connsiteX3" fmla="*/ 157162 w 157162"/>
                <a:gd name="connsiteY3" fmla="*/ 0 h 88106"/>
                <a:gd name="connsiteX4" fmla="*/ 97631 w 157162"/>
                <a:gd name="connsiteY4" fmla="*/ 88106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" h="88106">
                  <a:moveTo>
                    <a:pt x="97631" y="88106"/>
                  </a:moveTo>
                  <a:lnTo>
                    <a:pt x="0" y="85725"/>
                  </a:lnTo>
                  <a:lnTo>
                    <a:pt x="14287" y="7144"/>
                  </a:lnTo>
                  <a:lnTo>
                    <a:pt x="157162" y="0"/>
                  </a:lnTo>
                  <a:lnTo>
                    <a:pt x="97631" y="881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59B555-D1AD-4CBE-9444-4949FAE8B4FD}"/>
                </a:ext>
              </a:extLst>
            </p:cNvPr>
            <p:cNvSpPr/>
            <p:nvPr/>
          </p:nvSpPr>
          <p:spPr>
            <a:xfrm>
              <a:off x="4940975" y="4410075"/>
              <a:ext cx="157162" cy="88106"/>
            </a:xfrm>
            <a:custGeom>
              <a:avLst/>
              <a:gdLst>
                <a:gd name="connsiteX0" fmla="*/ 97631 w 157162"/>
                <a:gd name="connsiteY0" fmla="*/ 88106 h 88106"/>
                <a:gd name="connsiteX1" fmla="*/ 0 w 157162"/>
                <a:gd name="connsiteY1" fmla="*/ 85725 h 88106"/>
                <a:gd name="connsiteX2" fmla="*/ 14287 w 157162"/>
                <a:gd name="connsiteY2" fmla="*/ 7144 h 88106"/>
                <a:gd name="connsiteX3" fmla="*/ 157162 w 157162"/>
                <a:gd name="connsiteY3" fmla="*/ 0 h 88106"/>
                <a:gd name="connsiteX4" fmla="*/ 97631 w 157162"/>
                <a:gd name="connsiteY4" fmla="*/ 88106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" h="88106">
                  <a:moveTo>
                    <a:pt x="97631" y="88106"/>
                  </a:moveTo>
                  <a:lnTo>
                    <a:pt x="0" y="85725"/>
                  </a:lnTo>
                  <a:lnTo>
                    <a:pt x="14287" y="7144"/>
                  </a:lnTo>
                  <a:lnTo>
                    <a:pt x="157162" y="0"/>
                  </a:lnTo>
                  <a:lnTo>
                    <a:pt x="97631" y="881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F91F5215-A525-4FCE-9E64-040A803D3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06120" y="4192110"/>
              <a:ext cx="1176268" cy="49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F85E55F-9C80-4E6F-AA65-B94E750FCB53}"/>
              </a:ext>
            </a:extLst>
          </p:cNvPr>
          <p:cNvGrpSpPr/>
          <p:nvPr/>
        </p:nvGrpSpPr>
        <p:grpSpPr>
          <a:xfrm>
            <a:off x="8686581" y="3434769"/>
            <a:ext cx="2444970" cy="2444970"/>
            <a:chOff x="337067" y="1886989"/>
            <a:chExt cx="3084022" cy="308402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841C30-0EC2-4469-99A9-224DEE6AD61C}"/>
                </a:ext>
              </a:extLst>
            </p:cNvPr>
            <p:cNvSpPr/>
            <p:nvPr/>
          </p:nvSpPr>
          <p:spPr>
            <a:xfrm>
              <a:off x="337067" y="1886989"/>
              <a:ext cx="3084022" cy="30840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50800" dist="228600" dir="27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5DC2918-5C84-45D0-A6E1-934A50675B70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49380" y="1895209"/>
              <a:ext cx="1659393" cy="2346973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038DAFE-78F4-4EEF-B2A9-49575CC99BEF}"/>
                </a:ext>
              </a:extLst>
            </p:cNvPr>
            <p:cNvSpPr txBox="1"/>
            <p:nvPr/>
          </p:nvSpPr>
          <p:spPr>
            <a:xfrm>
              <a:off x="1142686" y="4052126"/>
              <a:ext cx="1472782" cy="6987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>
                  <a:latin typeface="Gill Sans MT" panose="020B0502020104020203" pitchFamily="34" charset="0"/>
                  <a:cs typeface="Posterama" panose="020B0504020200020000" pitchFamily="34" charset="0"/>
                </a:rPr>
                <a:t>Inspired Plato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88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69770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To move the world, we must first move ourselves.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64BBB-F6FA-46B0-9611-0495A368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82772" y="3155861"/>
            <a:ext cx="2445291" cy="3458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49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69770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Wonder is the beginning of wisdom.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64BBB-F6FA-46B0-9611-0495A368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82772" y="3155861"/>
            <a:ext cx="2445291" cy="3458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257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EAE0"/>
      </a:accent1>
      <a:accent2>
        <a:srgbClr val="8EB6D8"/>
      </a:accent2>
      <a:accent3>
        <a:srgbClr val="00639A"/>
      </a:accent3>
      <a:accent4>
        <a:srgbClr val="57B1D3"/>
      </a:accent4>
      <a:accent5>
        <a:srgbClr val="A0938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46361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latin typeface="Gill Sans MT" panose="020B0502020104020203" pitchFamily="34" charset="0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D7A2F97-6798-4AD0-9D12-9733F2374F1C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6CB87D18E8E64782977B9B21043EAF" ma:contentTypeVersion="13" ma:contentTypeDescription="Create a new document." ma:contentTypeScope="" ma:versionID="43d68d3606f67813f71bb1f4596312d1">
  <xsd:schema xmlns:xsd="http://www.w3.org/2001/XMLSchema" xmlns:xs="http://www.w3.org/2001/XMLSchema" xmlns:p="http://schemas.microsoft.com/office/2006/metadata/properties" xmlns:ns3="f4eb1f02-d472-42cb-8014-437b77d0cdb1" xmlns:ns4="7433d9f1-a9e0-41f5-8b7e-30f379d56353" targetNamespace="http://schemas.microsoft.com/office/2006/metadata/properties" ma:root="true" ma:fieldsID="ee7eb1bcba493c2698ab64a3305d916d" ns3:_="" ns4:_="">
    <xsd:import namespace="f4eb1f02-d472-42cb-8014-437b77d0cdb1"/>
    <xsd:import namespace="7433d9f1-a9e0-41f5-8b7e-30f379d563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ingHintHash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b1f02-d472-42cb-8014-437b77d0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3d9f1-a9e0-41f5-8b7e-30f379d56353" elementFormDefault="qualified">
    <xsd:import namespace="http://schemas.microsoft.com/office/2006/documentManagement/types"/>
    <xsd:import namespace="http://schemas.microsoft.com/office/infopath/2007/PartnerControls"/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F6B60-38F2-43D0-B1DA-36BCCFDC1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b1f02-d472-42cb-8014-437b77d0cdb1"/>
    <ds:schemaRef ds:uri="7433d9f1-a9e0-41f5-8b7e-30f379d56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4840E-2264-42EF-BAAE-A530D461CBDB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f4eb1f02-d472-42cb-8014-437b77d0cdb1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433d9f1-a9e0-41f5-8b7e-30f379d5635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559466-F01C-4CEA-8828-442DE989E5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1157</Words>
  <Application>Microsoft Office PowerPoint</Application>
  <PresentationFormat>Widescreen</PresentationFormat>
  <Paragraphs>118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Socrates</dc:title>
  <dc:creator>J Semmens</dc:creator>
  <cp:lastModifiedBy>J Semmens</cp:lastModifiedBy>
  <cp:revision>39</cp:revision>
  <dcterms:created xsi:type="dcterms:W3CDTF">2021-01-14T08:45:50Z</dcterms:created>
  <dcterms:modified xsi:type="dcterms:W3CDTF">2021-01-29T14:54:33Z</dcterms:modified>
</cp:coreProperties>
</file>